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drawings/drawing4.xml" ContentType="application/vnd.openxmlformats-officedocument.drawingml.chartshapes+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notesSlides/notesSlide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2" r:id="rId2"/>
    <p:sldId id="873" r:id="rId3"/>
    <p:sldId id="775" r:id="rId4"/>
    <p:sldId id="295" r:id="rId5"/>
    <p:sldId id="876" r:id="rId6"/>
    <p:sldId id="817" r:id="rId7"/>
    <p:sldId id="281" r:id="rId8"/>
    <p:sldId id="260" r:id="rId9"/>
    <p:sldId id="872" r:id="rId10"/>
    <p:sldId id="863" r:id="rId11"/>
    <p:sldId id="865" r:id="rId12"/>
    <p:sldId id="777" r:id="rId13"/>
    <p:sldId id="317" r:id="rId14"/>
    <p:sldId id="815" r:id="rId15"/>
    <p:sldId id="864" r:id="rId16"/>
    <p:sldId id="866" r:id="rId17"/>
    <p:sldId id="867" r:id="rId18"/>
    <p:sldId id="875" r:id="rId19"/>
    <p:sldId id="849" r:id="rId20"/>
    <p:sldId id="261" r:id="rId21"/>
    <p:sldId id="843" r:id="rId22"/>
    <p:sldId id="871" r:id="rId23"/>
    <p:sldId id="262" r:id="rId24"/>
    <p:sldId id="877" r:id="rId25"/>
    <p:sldId id="852" r:id="rId26"/>
    <p:sldId id="846" r:id="rId27"/>
    <p:sldId id="770" r:id="rId28"/>
    <p:sldId id="833" r:id="rId29"/>
    <p:sldId id="825" r:id="rId30"/>
    <p:sldId id="848" r:id="rId31"/>
    <p:sldId id="826" r:id="rId32"/>
    <p:sldId id="868" r:id="rId33"/>
    <p:sldId id="874" r:id="rId34"/>
    <p:sldId id="827" r:id="rId35"/>
    <p:sldId id="259" r:id="rId36"/>
    <p:sldId id="839" r:id="rId37"/>
    <p:sldId id="840" r:id="rId38"/>
    <p:sldId id="835" r:id="rId39"/>
    <p:sldId id="813" r:id="rId40"/>
    <p:sldId id="778" r:id="rId41"/>
    <p:sldId id="851" r:id="rId42"/>
    <p:sldId id="853" r:id="rId43"/>
    <p:sldId id="856" r:id="rId44"/>
    <p:sldId id="857" r:id="rId45"/>
    <p:sldId id="858" r:id="rId46"/>
    <p:sldId id="855" r:id="rId47"/>
    <p:sldId id="861" r:id="rId48"/>
    <p:sldId id="82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2048" autoAdjust="0"/>
  </p:normalViewPr>
  <p:slideViewPr>
    <p:cSldViewPr snapToGrid="0">
      <p:cViewPr varScale="1">
        <p:scale>
          <a:sx n="62" d="100"/>
          <a:sy n="62" d="100"/>
        </p:scale>
        <p:origin x="1158" y="60"/>
      </p:cViewPr>
      <p:guideLst>
        <p:guide orient="horz" pos="2160"/>
        <p:guide pos="3840"/>
      </p:guideLst>
    </p:cSldViewPr>
  </p:slideViewPr>
  <p:outlineViewPr>
    <p:cViewPr>
      <p:scale>
        <a:sx n="33" d="100"/>
        <a:sy n="33" d="100"/>
      </p:scale>
      <p:origin x="0" y="-17070"/>
    </p:cViewPr>
  </p:outlineViewPr>
  <p:notesTextViewPr>
    <p:cViewPr>
      <p:scale>
        <a:sx n="1" d="1"/>
        <a:sy n="1" d="1"/>
      </p:scale>
      <p:origin x="0" y="0"/>
    </p:cViewPr>
  </p:notesTextViewPr>
  <p:sorterViewPr>
    <p:cViewPr varScale="1">
      <p:scale>
        <a:sx n="100" d="100"/>
        <a:sy n="100" d="100"/>
      </p:scale>
      <p:origin x="0" y="-8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oleObject" Target="file:///C:\Branko\capitalism_alone\communism\data\china_urban.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Branko\Income_inequality\final18\five_one_percenters\top5%25_08_18.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4.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oleObject" Target="file:///C:\Branko\History\datafiles\thepa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5.xml"/><Relationship Id="rId4"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a:t>Estimated global  income inequality 1820-2018 (using 2011 PPPs)</a:t>
            </a:r>
          </a:p>
        </c:rich>
      </c:tx>
      <c:overlay val="0"/>
      <c:spPr>
        <a:noFill/>
        <a:ln w="25400">
          <a:noFill/>
        </a:ln>
      </c:spPr>
    </c:title>
    <c:autoTitleDeleted val="0"/>
    <c:plotArea>
      <c:layout/>
      <c:scatterChart>
        <c:scatterStyle val="smoothMarker"/>
        <c:varyColors val="0"/>
        <c:ser>
          <c:idx val="0"/>
          <c:order val="0"/>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LONG_TERM_DATA!$F$22:$X$22</c:f>
              <c:numCache>
                <c:formatCode>General</c:formatCode>
                <c:ptCount val="19"/>
                <c:pt idx="0">
                  <c:v>1820</c:v>
                </c:pt>
                <c:pt idx="1">
                  <c:v>1850</c:v>
                </c:pt>
                <c:pt idx="2">
                  <c:v>1870</c:v>
                </c:pt>
                <c:pt idx="3">
                  <c:v>1890</c:v>
                </c:pt>
                <c:pt idx="4">
                  <c:v>1910</c:v>
                </c:pt>
                <c:pt idx="5">
                  <c:v>1929</c:v>
                </c:pt>
                <c:pt idx="6">
                  <c:v>1950</c:v>
                </c:pt>
                <c:pt idx="7">
                  <c:v>1960</c:v>
                </c:pt>
                <c:pt idx="8">
                  <c:v>1970</c:v>
                </c:pt>
                <c:pt idx="9">
                  <c:v>1980</c:v>
                </c:pt>
                <c:pt idx="10">
                  <c:v>1988</c:v>
                </c:pt>
                <c:pt idx="11">
                  <c:v>1992</c:v>
                </c:pt>
                <c:pt idx="12">
                  <c:v>1993</c:v>
                </c:pt>
                <c:pt idx="13">
                  <c:v>1998</c:v>
                </c:pt>
                <c:pt idx="14">
                  <c:v>2003</c:v>
                </c:pt>
                <c:pt idx="15">
                  <c:v>2008</c:v>
                </c:pt>
                <c:pt idx="16">
                  <c:v>2011</c:v>
                </c:pt>
                <c:pt idx="17">
                  <c:v>2013</c:v>
                </c:pt>
                <c:pt idx="18">
                  <c:v>2018</c:v>
                </c:pt>
              </c:numCache>
            </c:numRef>
          </c:xVal>
          <c:yVal>
            <c:numRef>
              <c:f>LONG_TERM_DATA!$F$59:$X$59</c:f>
              <c:numCache>
                <c:formatCode>0</c:formatCode>
                <c:ptCount val="19"/>
                <c:pt idx="0">
                  <c:v>54.561260000000004</c:v>
                </c:pt>
                <c:pt idx="1">
                  <c:v>58.898579999999995</c:v>
                </c:pt>
                <c:pt idx="2">
                  <c:v>61.372370000000004</c:v>
                </c:pt>
                <c:pt idx="3">
                  <c:v>63.837360000000004</c:v>
                </c:pt>
                <c:pt idx="4">
                  <c:v>67.571449999999999</c:v>
                </c:pt>
                <c:pt idx="5">
                  <c:v>67.066299999999998</c:v>
                </c:pt>
                <c:pt idx="6">
                  <c:v>71.401180000000011</c:v>
                </c:pt>
                <c:pt idx="7">
                  <c:v>71.269300000000001</c:v>
                </c:pt>
                <c:pt idx="8">
                  <c:v>72</c:v>
                </c:pt>
                <c:pt idx="9">
                  <c:v>72</c:v>
                </c:pt>
                <c:pt idx="10">
                  <c:v>69.400000000000006</c:v>
                </c:pt>
                <c:pt idx="12">
                  <c:v>69.099999999999994</c:v>
                </c:pt>
                <c:pt idx="13">
                  <c:v>68.400000000000006</c:v>
                </c:pt>
                <c:pt idx="14">
                  <c:v>68.7</c:v>
                </c:pt>
                <c:pt idx="15">
                  <c:v>66.400000000000006</c:v>
                </c:pt>
                <c:pt idx="16">
                  <c:v>62.960000000000008</c:v>
                </c:pt>
                <c:pt idx="17">
                  <c:v>61.6</c:v>
                </c:pt>
                <c:pt idx="18">
                  <c:v>60.106000000000002</c:v>
                </c:pt>
              </c:numCache>
            </c:numRef>
          </c:yVal>
          <c:smooth val="1"/>
          <c:extLst>
            <c:ext xmlns:c16="http://schemas.microsoft.com/office/drawing/2014/chart" uri="{C3380CC4-5D6E-409C-BE32-E72D297353CC}">
              <c16:uniqueId val="{00000000-7E74-4B35-A81E-E158B397AA8D}"/>
            </c:ext>
          </c:extLst>
        </c:ser>
        <c:dLbls>
          <c:showLegendKey val="0"/>
          <c:showVal val="0"/>
          <c:showCatName val="0"/>
          <c:showSerName val="0"/>
          <c:showPercent val="0"/>
          <c:showBubbleSize val="0"/>
        </c:dLbls>
        <c:axId val="423974536"/>
        <c:axId val="423974928"/>
      </c:scatterChart>
      <c:valAx>
        <c:axId val="423974536"/>
        <c:scaling>
          <c:orientation val="minMax"/>
        </c:scaling>
        <c:delete val="0"/>
        <c:axPos val="b"/>
        <c:title>
          <c:tx>
            <c:rich>
              <a:bodyPr/>
              <a:lstStyle/>
              <a:p>
                <a:pPr>
                  <a:defRPr sz="1400" b="0" i="0" u="none" strike="noStrike" baseline="0">
                    <a:solidFill>
                      <a:srgbClr val="000000"/>
                    </a:solidFill>
                    <a:latin typeface="Calibri"/>
                    <a:ea typeface="Calibri"/>
                    <a:cs typeface="Calibri"/>
                  </a:defRPr>
                </a:pPr>
                <a:r>
                  <a:rPr lang="en-US"/>
                  <a:t>Year</a:t>
                </a:r>
              </a:p>
            </c:rich>
          </c:tx>
          <c:overlay val="0"/>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400" b="0" i="0" u="none" strike="noStrike" baseline="0">
                <a:solidFill>
                  <a:srgbClr val="333333"/>
                </a:solidFill>
                <a:latin typeface="Calibri"/>
                <a:ea typeface="Calibri"/>
                <a:cs typeface="Calibri"/>
              </a:defRPr>
            </a:pPr>
            <a:endParaRPr lang="en-US"/>
          </a:p>
        </c:txPr>
        <c:crossAx val="423974928"/>
        <c:crosses val="autoZero"/>
        <c:crossBetween val="midCat"/>
      </c:valAx>
      <c:valAx>
        <c:axId val="423974928"/>
        <c:scaling>
          <c:orientation val="minMax"/>
          <c:max val="80"/>
          <c:min val="30"/>
        </c:scaling>
        <c:delete val="0"/>
        <c:axPos val="l"/>
        <c:majorGridlines>
          <c:spPr>
            <a:ln w="9525" cap="flat" cmpd="sng" algn="ctr">
              <a:solidFill>
                <a:schemeClr val="tx1">
                  <a:lumMod val="15000"/>
                  <a:lumOff val="85000"/>
                </a:schemeClr>
              </a:solidFill>
              <a:round/>
            </a:ln>
            <a:effectLst/>
          </c:spPr>
        </c:majorGridlines>
        <c:title>
          <c:tx>
            <c:rich>
              <a:bodyPr/>
              <a:lstStyle/>
              <a:p>
                <a:pPr>
                  <a:defRPr sz="1400" b="0" i="0" u="none" strike="noStrike" baseline="0">
                    <a:solidFill>
                      <a:srgbClr val="000000"/>
                    </a:solidFill>
                    <a:latin typeface="Calibri"/>
                    <a:ea typeface="Calibri"/>
                    <a:cs typeface="Calibri"/>
                  </a:defRPr>
                </a:pPr>
                <a:r>
                  <a:rPr lang="en-US"/>
                  <a:t>Gini index</a:t>
                </a:r>
              </a:p>
            </c:rich>
          </c:tx>
          <c:overlay val="0"/>
        </c:title>
        <c:numFmt formatCode="0" sourceLinked="0"/>
        <c:majorTickMark val="out"/>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423974536"/>
        <c:crosses val="autoZero"/>
        <c:crossBetween val="midCat"/>
      </c:valAx>
      <c:spPr>
        <a:noFill/>
        <a:ln w="25400">
          <a:noFill/>
        </a:ln>
      </c:spPr>
    </c:plotArea>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'Chile Italy Croatia'!$AT$65</c:f>
              <c:strCache>
                <c:ptCount val="1"/>
                <c:pt idx="0">
                  <c:v>1993</c:v>
                </c:pt>
              </c:strCache>
            </c:strRef>
          </c:tx>
          <c:spPr>
            <a:ln w="57150" cap="rnd">
              <a:solidFill>
                <a:srgbClr val="0070C0"/>
              </a:solidFill>
              <a:round/>
            </a:ln>
            <a:effectLst/>
          </c:spPr>
          <c:marker>
            <c:symbol val="none"/>
          </c:marker>
          <c:val>
            <c:numRef>
              <c:f>'Chile Italy Croatia'!$AT$66:$AT$75</c:f>
              <c:numCache>
                <c:formatCode>General</c:formatCode>
                <c:ptCount val="10"/>
                <c:pt idx="0">
                  <c:v>81</c:v>
                </c:pt>
                <c:pt idx="1">
                  <c:v>85</c:v>
                </c:pt>
                <c:pt idx="2">
                  <c:v>87</c:v>
                </c:pt>
                <c:pt idx="3">
                  <c:v>89</c:v>
                </c:pt>
                <c:pt idx="4">
                  <c:v>90</c:v>
                </c:pt>
                <c:pt idx="5">
                  <c:v>92</c:v>
                </c:pt>
                <c:pt idx="6">
                  <c:v>94</c:v>
                </c:pt>
                <c:pt idx="7">
                  <c:v>96</c:v>
                </c:pt>
                <c:pt idx="8">
                  <c:v>97</c:v>
                </c:pt>
                <c:pt idx="9">
                  <c:v>100</c:v>
                </c:pt>
              </c:numCache>
            </c:numRef>
          </c:val>
          <c:smooth val="0"/>
          <c:extLst>
            <c:ext xmlns:c16="http://schemas.microsoft.com/office/drawing/2014/chart" uri="{C3380CC4-5D6E-409C-BE32-E72D297353CC}">
              <c16:uniqueId val="{00000000-B3D0-4ECB-B44D-7FD1CBF6C353}"/>
            </c:ext>
          </c:extLst>
        </c:ser>
        <c:ser>
          <c:idx val="1"/>
          <c:order val="1"/>
          <c:tx>
            <c:strRef>
              <c:f>'Chile Italy Croatia'!$AU$65</c:f>
              <c:strCache>
                <c:ptCount val="1"/>
                <c:pt idx="0">
                  <c:v>2018</c:v>
                </c:pt>
              </c:strCache>
            </c:strRef>
          </c:tx>
          <c:spPr>
            <a:ln w="57150" cap="rnd">
              <a:solidFill>
                <a:srgbClr val="FF0000"/>
              </a:solidFill>
              <a:round/>
            </a:ln>
            <a:effectLst/>
          </c:spPr>
          <c:marker>
            <c:symbol val="none"/>
          </c:marker>
          <c:val>
            <c:numRef>
              <c:f>'Chile Italy Croatia'!$AU$66:$AU$75</c:f>
              <c:numCache>
                <c:formatCode>General</c:formatCode>
                <c:ptCount val="10"/>
                <c:pt idx="0">
                  <c:v>75</c:v>
                </c:pt>
                <c:pt idx="1">
                  <c:v>83</c:v>
                </c:pt>
                <c:pt idx="2">
                  <c:v>87</c:v>
                </c:pt>
                <c:pt idx="3">
                  <c:v>89</c:v>
                </c:pt>
                <c:pt idx="4">
                  <c:v>91</c:v>
                </c:pt>
                <c:pt idx="5">
                  <c:v>93</c:v>
                </c:pt>
                <c:pt idx="6">
                  <c:v>96</c:v>
                </c:pt>
                <c:pt idx="7">
                  <c:v>97</c:v>
                </c:pt>
                <c:pt idx="8">
                  <c:v>98</c:v>
                </c:pt>
                <c:pt idx="9">
                  <c:v>100</c:v>
                </c:pt>
              </c:numCache>
            </c:numRef>
          </c:val>
          <c:smooth val="0"/>
          <c:extLst>
            <c:ext xmlns:c16="http://schemas.microsoft.com/office/drawing/2014/chart" uri="{C3380CC4-5D6E-409C-BE32-E72D297353CC}">
              <c16:uniqueId val="{00000001-B3D0-4ECB-B44D-7FD1CBF6C353}"/>
            </c:ext>
          </c:extLst>
        </c:ser>
        <c:dLbls>
          <c:showLegendKey val="0"/>
          <c:showVal val="0"/>
          <c:showCatName val="0"/>
          <c:showSerName val="0"/>
          <c:showPercent val="0"/>
          <c:showBubbleSize val="0"/>
        </c:dLbls>
        <c:smooth val="0"/>
        <c:axId val="509726104"/>
        <c:axId val="509733648"/>
      </c:lineChart>
      <c:catAx>
        <c:axId val="5097261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Decile of national income distribution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733648"/>
        <c:crosses val="autoZero"/>
        <c:auto val="1"/>
        <c:lblAlgn val="ctr"/>
        <c:lblOffset val="100"/>
        <c:noMultiLvlLbl val="0"/>
      </c:catAx>
      <c:valAx>
        <c:axId val="509733648"/>
        <c:scaling>
          <c:orientation val="minMax"/>
          <c:max val="10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Percentile of global income</a:t>
                </a:r>
                <a:r>
                  <a:rPr lang="en-US" sz="1400" baseline="0"/>
                  <a:t> distribution</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726104"/>
        <c:crosses val="autoZero"/>
        <c:crossBetween val="between"/>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'Chile Italy Croatia'!$S$28</c:f>
              <c:strCache>
                <c:ptCount val="1"/>
                <c:pt idx="0">
                  <c:v>1988</c:v>
                </c:pt>
              </c:strCache>
            </c:strRef>
          </c:tx>
          <c:spPr>
            <a:ln w="57150" cap="rnd">
              <a:solidFill>
                <a:srgbClr val="0070C0"/>
              </a:solidFill>
              <a:round/>
            </a:ln>
            <a:effectLst/>
          </c:spPr>
          <c:marker>
            <c:symbol val="none"/>
          </c:marker>
          <c:val>
            <c:numRef>
              <c:f>'Chile Italy Croatia'!$S$29:$S$38</c:f>
              <c:numCache>
                <c:formatCode>General</c:formatCode>
                <c:ptCount val="10"/>
                <c:pt idx="0">
                  <c:v>69</c:v>
                </c:pt>
                <c:pt idx="1">
                  <c:v>73</c:v>
                </c:pt>
                <c:pt idx="2">
                  <c:v>76</c:v>
                </c:pt>
                <c:pt idx="3">
                  <c:v>76</c:v>
                </c:pt>
                <c:pt idx="4">
                  <c:v>77</c:v>
                </c:pt>
                <c:pt idx="5">
                  <c:v>78</c:v>
                </c:pt>
                <c:pt idx="6">
                  <c:v>79</c:v>
                </c:pt>
                <c:pt idx="7">
                  <c:v>81</c:v>
                </c:pt>
                <c:pt idx="8">
                  <c:v>83</c:v>
                </c:pt>
                <c:pt idx="9">
                  <c:v>88</c:v>
                </c:pt>
              </c:numCache>
            </c:numRef>
          </c:val>
          <c:smooth val="0"/>
          <c:extLst>
            <c:ext xmlns:c16="http://schemas.microsoft.com/office/drawing/2014/chart" uri="{C3380CC4-5D6E-409C-BE32-E72D297353CC}">
              <c16:uniqueId val="{00000000-D7B0-461E-A41B-9ED4AF763CC2}"/>
            </c:ext>
          </c:extLst>
        </c:ser>
        <c:ser>
          <c:idx val="0"/>
          <c:order val="1"/>
          <c:tx>
            <c:strRef>
              <c:f>'Chile Italy Croatia'!$U$28</c:f>
              <c:strCache>
                <c:ptCount val="1"/>
                <c:pt idx="0">
                  <c:v>2018</c:v>
                </c:pt>
              </c:strCache>
            </c:strRef>
          </c:tx>
          <c:spPr>
            <a:ln w="38100" cap="rnd">
              <a:solidFill>
                <a:srgbClr val="FF0000"/>
              </a:solidFill>
              <a:round/>
            </a:ln>
            <a:effectLst/>
          </c:spPr>
          <c:marker>
            <c:symbol val="none"/>
          </c:marker>
          <c:val>
            <c:numRef>
              <c:f>'Chile Italy Croatia'!$U$29:$U$38</c:f>
              <c:numCache>
                <c:formatCode>General</c:formatCode>
                <c:ptCount val="10"/>
                <c:pt idx="0">
                  <c:v>57</c:v>
                </c:pt>
                <c:pt idx="1">
                  <c:v>66</c:v>
                </c:pt>
                <c:pt idx="2">
                  <c:v>70</c:v>
                </c:pt>
                <c:pt idx="3">
                  <c:v>74</c:v>
                </c:pt>
                <c:pt idx="4">
                  <c:v>77</c:v>
                </c:pt>
                <c:pt idx="5">
                  <c:v>80</c:v>
                </c:pt>
                <c:pt idx="6">
                  <c:v>83</c:v>
                </c:pt>
                <c:pt idx="7">
                  <c:v>86</c:v>
                </c:pt>
                <c:pt idx="8">
                  <c:v>89</c:v>
                </c:pt>
                <c:pt idx="9">
                  <c:v>95</c:v>
                </c:pt>
              </c:numCache>
            </c:numRef>
          </c:val>
          <c:smooth val="0"/>
          <c:extLst>
            <c:ext xmlns:c16="http://schemas.microsoft.com/office/drawing/2014/chart" uri="{C3380CC4-5D6E-409C-BE32-E72D297353CC}">
              <c16:uniqueId val="{00000001-D7B0-461E-A41B-9ED4AF763CC2}"/>
            </c:ext>
          </c:extLst>
        </c:ser>
        <c:dLbls>
          <c:showLegendKey val="0"/>
          <c:showVal val="0"/>
          <c:showCatName val="0"/>
          <c:showSerName val="0"/>
          <c:showPercent val="0"/>
          <c:showBubbleSize val="0"/>
        </c:dLbls>
        <c:smooth val="0"/>
        <c:axId val="404913592"/>
        <c:axId val="404916216"/>
      </c:lineChart>
      <c:catAx>
        <c:axId val="4049135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National decile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916216"/>
        <c:crosses val="autoZero"/>
        <c:auto val="1"/>
        <c:lblAlgn val="ctr"/>
        <c:lblOffset val="100"/>
        <c:noMultiLvlLbl val="0"/>
      </c:catAx>
      <c:valAx>
        <c:axId val="40491621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Global percentile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913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USA!$G$9</c:f>
              <c:strCache>
                <c:ptCount val="1"/>
                <c:pt idx="0">
                  <c:v>1988</c:v>
                </c:pt>
              </c:strCache>
            </c:strRef>
          </c:tx>
          <c:spPr>
            <a:ln w="57150" cap="rnd">
              <a:solidFill>
                <a:schemeClr val="accent1"/>
              </a:solidFill>
              <a:round/>
            </a:ln>
            <a:effectLst/>
          </c:spPr>
          <c:marker>
            <c:symbol val="none"/>
          </c:marker>
          <c:val>
            <c:numRef>
              <c:f>USA!$G$10:$G$19</c:f>
              <c:numCache>
                <c:formatCode>General</c:formatCode>
                <c:ptCount val="10"/>
                <c:pt idx="0">
                  <c:v>74</c:v>
                </c:pt>
                <c:pt idx="1">
                  <c:v>83</c:v>
                </c:pt>
                <c:pt idx="2">
                  <c:v>87</c:v>
                </c:pt>
                <c:pt idx="3">
                  <c:v>90</c:v>
                </c:pt>
                <c:pt idx="4">
                  <c:v>92</c:v>
                </c:pt>
                <c:pt idx="5">
                  <c:v>94</c:v>
                </c:pt>
                <c:pt idx="6">
                  <c:v>96</c:v>
                </c:pt>
                <c:pt idx="7">
                  <c:v>98</c:v>
                </c:pt>
                <c:pt idx="8">
                  <c:v>99</c:v>
                </c:pt>
                <c:pt idx="9">
                  <c:v>100</c:v>
                </c:pt>
              </c:numCache>
            </c:numRef>
          </c:val>
          <c:smooth val="0"/>
          <c:extLst>
            <c:ext xmlns:c16="http://schemas.microsoft.com/office/drawing/2014/chart" uri="{C3380CC4-5D6E-409C-BE32-E72D297353CC}">
              <c16:uniqueId val="{00000000-2AB8-43F8-9C39-33D235BC174D}"/>
            </c:ext>
          </c:extLst>
        </c:ser>
        <c:ser>
          <c:idx val="1"/>
          <c:order val="1"/>
          <c:tx>
            <c:strRef>
              <c:f>USA!$H$9</c:f>
              <c:strCache>
                <c:ptCount val="1"/>
                <c:pt idx="0">
                  <c:v>2018</c:v>
                </c:pt>
              </c:strCache>
            </c:strRef>
          </c:tx>
          <c:spPr>
            <a:ln w="28575" cap="rnd">
              <a:solidFill>
                <a:schemeClr val="accent2"/>
              </a:solidFill>
              <a:round/>
            </a:ln>
            <a:effectLst/>
          </c:spPr>
          <c:marker>
            <c:symbol val="none"/>
          </c:marker>
          <c:val>
            <c:numRef>
              <c:f>USA!$H$10:$H$19</c:f>
              <c:numCache>
                <c:formatCode>General</c:formatCode>
                <c:ptCount val="10"/>
                <c:pt idx="0">
                  <c:v>67</c:v>
                </c:pt>
                <c:pt idx="1">
                  <c:v>79</c:v>
                </c:pt>
                <c:pt idx="2">
                  <c:v>86</c:v>
                </c:pt>
                <c:pt idx="3">
                  <c:v>89</c:v>
                </c:pt>
                <c:pt idx="4">
                  <c:v>92</c:v>
                </c:pt>
                <c:pt idx="5">
                  <c:v>95</c:v>
                </c:pt>
                <c:pt idx="6">
                  <c:v>96</c:v>
                </c:pt>
                <c:pt idx="7">
                  <c:v>98</c:v>
                </c:pt>
                <c:pt idx="8">
                  <c:v>99</c:v>
                </c:pt>
                <c:pt idx="9">
                  <c:v>100</c:v>
                </c:pt>
              </c:numCache>
            </c:numRef>
          </c:val>
          <c:smooth val="0"/>
          <c:extLst>
            <c:ext xmlns:c16="http://schemas.microsoft.com/office/drawing/2014/chart" uri="{C3380CC4-5D6E-409C-BE32-E72D297353CC}">
              <c16:uniqueId val="{00000001-2AB8-43F8-9C39-33D235BC174D}"/>
            </c:ext>
          </c:extLst>
        </c:ser>
        <c:dLbls>
          <c:showLegendKey val="0"/>
          <c:showVal val="0"/>
          <c:showCatName val="0"/>
          <c:showSerName val="0"/>
          <c:showPercent val="0"/>
          <c:showBubbleSize val="0"/>
        </c:dLbls>
        <c:smooth val="0"/>
        <c:axId val="478187976"/>
        <c:axId val="478186664"/>
      </c:lineChart>
      <c:catAx>
        <c:axId val="47818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8186664"/>
        <c:crosses val="autoZero"/>
        <c:auto val="1"/>
        <c:lblAlgn val="ctr"/>
        <c:lblOffset val="100"/>
        <c:noMultiLvlLbl val="0"/>
      </c:catAx>
      <c:valAx>
        <c:axId val="478186664"/>
        <c:scaling>
          <c:orientation val="minMax"/>
          <c:max val="1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8187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90368628539871E-2"/>
          <c:y val="3.8774422925148572E-2"/>
          <c:w val="0.78416126300137545"/>
          <c:h val="0.91712386901572507"/>
        </c:manualLayout>
      </c:layout>
      <c:lineChart>
        <c:grouping val="standard"/>
        <c:varyColors val="0"/>
        <c:ser>
          <c:idx val="1"/>
          <c:order val="0"/>
          <c:tx>
            <c:strRef>
              <c:f>'Chile Italy Croatia'!$R$44</c:f>
              <c:strCache>
                <c:ptCount val="1"/>
                <c:pt idx="0">
                  <c:v>1988</c:v>
                </c:pt>
              </c:strCache>
            </c:strRef>
          </c:tx>
          <c:spPr>
            <a:ln w="57150" cap="rnd">
              <a:solidFill>
                <a:schemeClr val="accent1"/>
              </a:solidFill>
              <a:round/>
            </a:ln>
            <a:effectLst/>
          </c:spPr>
          <c:marker>
            <c:symbol val="none"/>
          </c:marker>
          <c:val>
            <c:numRef>
              <c:f>'Chile Italy Croatia'!$R$45:$R$54</c:f>
              <c:numCache>
                <c:formatCode>General</c:formatCode>
                <c:ptCount val="10"/>
                <c:pt idx="0">
                  <c:v>4</c:v>
                </c:pt>
                <c:pt idx="1">
                  <c:v>37</c:v>
                </c:pt>
                <c:pt idx="2">
                  <c:v>53</c:v>
                </c:pt>
                <c:pt idx="3">
                  <c:v>59</c:v>
                </c:pt>
                <c:pt idx="4">
                  <c:v>65</c:v>
                </c:pt>
                <c:pt idx="5">
                  <c:v>70</c:v>
                </c:pt>
                <c:pt idx="6">
                  <c:v>72</c:v>
                </c:pt>
                <c:pt idx="7">
                  <c:v>76</c:v>
                </c:pt>
                <c:pt idx="8">
                  <c:v>81</c:v>
                </c:pt>
                <c:pt idx="9">
                  <c:v>95</c:v>
                </c:pt>
              </c:numCache>
            </c:numRef>
          </c:val>
          <c:smooth val="0"/>
          <c:extLst>
            <c:ext xmlns:c16="http://schemas.microsoft.com/office/drawing/2014/chart" uri="{C3380CC4-5D6E-409C-BE32-E72D297353CC}">
              <c16:uniqueId val="{00000000-749D-4539-B678-21D09FA0A9F3}"/>
            </c:ext>
          </c:extLst>
        </c:ser>
        <c:ser>
          <c:idx val="0"/>
          <c:order val="1"/>
          <c:tx>
            <c:strRef>
              <c:f>'Chile Italy Croatia'!$T$44</c:f>
              <c:strCache>
                <c:ptCount val="1"/>
                <c:pt idx="0">
                  <c:v>2018</c:v>
                </c:pt>
              </c:strCache>
            </c:strRef>
          </c:tx>
          <c:spPr>
            <a:ln w="28575" cap="rnd">
              <a:solidFill>
                <a:srgbClr val="FF0000"/>
              </a:solidFill>
              <a:round/>
            </a:ln>
            <a:effectLst/>
          </c:spPr>
          <c:marker>
            <c:symbol val="none"/>
          </c:marker>
          <c:val>
            <c:numRef>
              <c:f>'Chile Italy Croatia'!$T$45:$T$54</c:f>
              <c:numCache>
                <c:formatCode>General</c:formatCode>
                <c:ptCount val="10"/>
                <c:pt idx="0">
                  <c:v>10</c:v>
                </c:pt>
                <c:pt idx="1">
                  <c:v>29</c:v>
                </c:pt>
                <c:pt idx="2">
                  <c:v>40</c:v>
                </c:pt>
                <c:pt idx="3">
                  <c:v>48</c:v>
                </c:pt>
                <c:pt idx="4">
                  <c:v>56</c:v>
                </c:pt>
                <c:pt idx="5">
                  <c:v>63</c:v>
                </c:pt>
                <c:pt idx="6">
                  <c:v>69</c:v>
                </c:pt>
                <c:pt idx="7">
                  <c:v>75</c:v>
                </c:pt>
                <c:pt idx="8">
                  <c:v>84</c:v>
                </c:pt>
                <c:pt idx="9">
                  <c:v>95</c:v>
                </c:pt>
              </c:numCache>
            </c:numRef>
          </c:val>
          <c:smooth val="0"/>
          <c:extLst>
            <c:ext xmlns:c16="http://schemas.microsoft.com/office/drawing/2014/chart" uri="{C3380CC4-5D6E-409C-BE32-E72D297353CC}">
              <c16:uniqueId val="{00000001-749D-4539-B678-21D09FA0A9F3}"/>
            </c:ext>
          </c:extLst>
        </c:ser>
        <c:dLbls>
          <c:showLegendKey val="0"/>
          <c:showVal val="0"/>
          <c:showCatName val="0"/>
          <c:showSerName val="0"/>
          <c:showPercent val="0"/>
          <c:showBubbleSize val="0"/>
        </c:dLbls>
        <c:smooth val="0"/>
        <c:axId val="404930648"/>
        <c:axId val="404923432"/>
      </c:lineChart>
      <c:catAx>
        <c:axId val="4049306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923432"/>
        <c:crosses val="autoZero"/>
        <c:auto val="1"/>
        <c:lblAlgn val="ctr"/>
        <c:lblOffset val="100"/>
        <c:noMultiLvlLbl val="0"/>
      </c:catAx>
      <c:valAx>
        <c:axId val="404923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9306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2537182852144"/>
          <c:y val="6.0897331764972994E-2"/>
          <c:w val="0.8624190726159231"/>
          <c:h val="0.8019319407285046"/>
        </c:manualLayout>
      </c:layout>
      <c:lineChart>
        <c:grouping val="standard"/>
        <c:varyColors val="0"/>
        <c:ser>
          <c:idx val="0"/>
          <c:order val="0"/>
          <c:tx>
            <c:strRef>
              <c:f>'Chile Italy Croatia'!$X$9</c:f>
              <c:strCache>
                <c:ptCount val="1"/>
                <c:pt idx="0">
                  <c:v>1998</c:v>
                </c:pt>
              </c:strCache>
            </c:strRef>
          </c:tx>
          <c:spPr>
            <a:ln w="57150" cap="rnd">
              <a:solidFill>
                <a:schemeClr val="accent1"/>
              </a:solidFill>
              <a:round/>
            </a:ln>
            <a:effectLst/>
          </c:spPr>
          <c:marker>
            <c:symbol val="none"/>
          </c:marker>
          <c:dLbls>
            <c:delete val="1"/>
          </c:dLbls>
          <c:cat>
            <c:numRef>
              <c:f>'Chile Italy Croatia'!$W$10:$W$19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'Chile Italy Croatia'!$X$10:$X$19</c:f>
              <c:numCache>
                <c:formatCode>General</c:formatCode>
                <c:ptCount val="10"/>
                <c:pt idx="0">
                  <c:v>75</c:v>
                </c:pt>
                <c:pt idx="1">
                  <c:v>79</c:v>
                </c:pt>
                <c:pt idx="2">
                  <c:v>81</c:v>
                </c:pt>
                <c:pt idx="3">
                  <c:v>82</c:v>
                </c:pt>
                <c:pt idx="4">
                  <c:v>83</c:v>
                </c:pt>
                <c:pt idx="5">
                  <c:v>83</c:v>
                </c:pt>
                <c:pt idx="6">
                  <c:v>85</c:v>
                </c:pt>
                <c:pt idx="7">
                  <c:v>86</c:v>
                </c:pt>
                <c:pt idx="8">
                  <c:v>88</c:v>
                </c:pt>
                <c:pt idx="9">
                  <c:v>93</c:v>
                </c:pt>
              </c:numCache>
            </c:numRef>
          </c:val>
          <c:smooth val="0"/>
          <c:extLst>
            <c:ext xmlns:c16="http://schemas.microsoft.com/office/drawing/2014/chart" uri="{C3380CC4-5D6E-409C-BE32-E72D297353CC}">
              <c16:uniqueId val="{00000000-F2BD-4EEE-B104-712D5300AC0B}"/>
            </c:ext>
          </c:extLst>
        </c:ser>
        <c:ser>
          <c:idx val="2"/>
          <c:order val="1"/>
          <c:tx>
            <c:strRef>
              <c:f>'Chile Italy Croatia'!$AA$9</c:f>
              <c:strCache>
                <c:ptCount val="1"/>
                <c:pt idx="0">
                  <c:v>2018</c:v>
                </c:pt>
              </c:strCache>
            </c:strRef>
          </c:tx>
          <c:spPr>
            <a:ln w="28575" cap="rnd">
              <a:solidFill>
                <a:srgbClr val="FF0000"/>
              </a:solidFill>
              <a:round/>
            </a:ln>
            <a:effectLst/>
          </c:spPr>
          <c:marker>
            <c:symbol val="none"/>
          </c:marker>
          <c:dLbls>
            <c:delete val="1"/>
          </c:dLbls>
          <c:val>
            <c:numRef>
              <c:f>'Chile Italy Croatia'!$AA$10:$AA$19</c:f>
              <c:numCache>
                <c:formatCode>General</c:formatCode>
                <c:ptCount val="10"/>
                <c:pt idx="0">
                  <c:v>43</c:v>
                </c:pt>
                <c:pt idx="1">
                  <c:v>59</c:v>
                </c:pt>
                <c:pt idx="2">
                  <c:v>67</c:v>
                </c:pt>
                <c:pt idx="3">
                  <c:v>69</c:v>
                </c:pt>
                <c:pt idx="4">
                  <c:v>74</c:v>
                </c:pt>
                <c:pt idx="5">
                  <c:v>76</c:v>
                </c:pt>
                <c:pt idx="6">
                  <c:v>78</c:v>
                </c:pt>
                <c:pt idx="7">
                  <c:v>83</c:v>
                </c:pt>
                <c:pt idx="8">
                  <c:v>86</c:v>
                </c:pt>
                <c:pt idx="9">
                  <c:v>92</c:v>
                </c:pt>
              </c:numCache>
            </c:numRef>
          </c:val>
          <c:smooth val="0"/>
          <c:extLst>
            <c:ext xmlns:c16="http://schemas.microsoft.com/office/drawing/2014/chart" uri="{C3380CC4-5D6E-409C-BE32-E72D297353CC}">
              <c16:uniqueId val="{00000001-F2BD-4EEE-B104-712D5300AC0B}"/>
            </c:ext>
          </c:extLst>
        </c:ser>
        <c:dLbls>
          <c:dLblPos val="t"/>
          <c:showLegendKey val="0"/>
          <c:showVal val="1"/>
          <c:showCatName val="0"/>
          <c:showSerName val="0"/>
          <c:showPercent val="0"/>
          <c:showBubbleSize val="0"/>
        </c:dLbls>
        <c:smooth val="0"/>
        <c:axId val="345644520"/>
        <c:axId val="345644848"/>
      </c:lineChart>
      <c:catAx>
        <c:axId val="3456445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National decile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5644848"/>
        <c:crosses val="autoZero"/>
        <c:auto val="1"/>
        <c:lblAlgn val="ctr"/>
        <c:lblOffset val="100"/>
        <c:noMultiLvlLbl val="0"/>
      </c:catAx>
      <c:valAx>
        <c:axId val="34564484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Global percentile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5644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'Chile Italy Croatia'!$S$64</c:f>
              <c:strCache>
                <c:ptCount val="1"/>
                <c:pt idx="0">
                  <c:v>2003</c:v>
                </c:pt>
              </c:strCache>
            </c:strRef>
          </c:tx>
          <c:spPr>
            <a:ln w="57150" cap="rnd">
              <a:solidFill>
                <a:srgbClr val="0070C0"/>
              </a:solidFill>
              <a:round/>
            </a:ln>
            <a:effectLst/>
          </c:spPr>
          <c:marker>
            <c:symbol val="none"/>
          </c:marker>
          <c:val>
            <c:numRef>
              <c:f>'Chile Italy Croatia'!$S$65:$S$74</c:f>
              <c:numCache>
                <c:formatCode>General</c:formatCode>
                <c:ptCount val="10"/>
                <c:pt idx="0">
                  <c:v>58</c:v>
                </c:pt>
                <c:pt idx="1">
                  <c:v>66</c:v>
                </c:pt>
                <c:pt idx="2">
                  <c:v>70</c:v>
                </c:pt>
                <c:pt idx="3">
                  <c:v>75</c:v>
                </c:pt>
                <c:pt idx="4">
                  <c:v>77</c:v>
                </c:pt>
                <c:pt idx="5">
                  <c:v>78</c:v>
                </c:pt>
                <c:pt idx="6">
                  <c:v>79</c:v>
                </c:pt>
                <c:pt idx="7">
                  <c:v>82</c:v>
                </c:pt>
                <c:pt idx="8">
                  <c:v>83</c:v>
                </c:pt>
                <c:pt idx="9">
                  <c:v>88</c:v>
                </c:pt>
              </c:numCache>
            </c:numRef>
          </c:val>
          <c:smooth val="0"/>
          <c:extLst>
            <c:ext xmlns:c16="http://schemas.microsoft.com/office/drawing/2014/chart" uri="{C3380CC4-5D6E-409C-BE32-E72D297353CC}">
              <c16:uniqueId val="{00000000-4F86-42B9-86BA-04B068365C50}"/>
            </c:ext>
          </c:extLst>
        </c:ser>
        <c:ser>
          <c:idx val="1"/>
          <c:order val="1"/>
          <c:tx>
            <c:strRef>
              <c:f>'Chile Italy Croatia'!$T$64</c:f>
              <c:strCache>
                <c:ptCount val="1"/>
                <c:pt idx="0">
                  <c:v>2018</c:v>
                </c:pt>
              </c:strCache>
            </c:strRef>
          </c:tx>
          <c:spPr>
            <a:ln w="38100" cap="rnd">
              <a:solidFill>
                <a:srgbClr val="FF0000"/>
              </a:solidFill>
              <a:round/>
            </a:ln>
            <a:effectLst/>
          </c:spPr>
          <c:marker>
            <c:symbol val="none"/>
          </c:marker>
          <c:val>
            <c:numRef>
              <c:f>'Chile Italy Croatia'!$T$65:$T$74</c:f>
              <c:numCache>
                <c:formatCode>General</c:formatCode>
                <c:ptCount val="10"/>
                <c:pt idx="0">
                  <c:v>37</c:v>
                </c:pt>
                <c:pt idx="1">
                  <c:v>46</c:v>
                </c:pt>
                <c:pt idx="2">
                  <c:v>52</c:v>
                </c:pt>
                <c:pt idx="3">
                  <c:v>57</c:v>
                </c:pt>
                <c:pt idx="4">
                  <c:v>60</c:v>
                </c:pt>
                <c:pt idx="5">
                  <c:v>64</c:v>
                </c:pt>
                <c:pt idx="6">
                  <c:v>68</c:v>
                </c:pt>
                <c:pt idx="7">
                  <c:v>72</c:v>
                </c:pt>
                <c:pt idx="8">
                  <c:v>77</c:v>
                </c:pt>
                <c:pt idx="9">
                  <c:v>85</c:v>
                </c:pt>
              </c:numCache>
            </c:numRef>
          </c:val>
          <c:smooth val="0"/>
          <c:extLst>
            <c:ext xmlns:c16="http://schemas.microsoft.com/office/drawing/2014/chart" uri="{C3380CC4-5D6E-409C-BE32-E72D297353CC}">
              <c16:uniqueId val="{00000001-4F86-42B9-86BA-04B068365C50}"/>
            </c:ext>
          </c:extLst>
        </c:ser>
        <c:dLbls>
          <c:showLegendKey val="0"/>
          <c:showVal val="0"/>
          <c:showCatName val="0"/>
          <c:showSerName val="0"/>
          <c:showPercent val="0"/>
          <c:showBubbleSize val="0"/>
        </c:dLbls>
        <c:smooth val="0"/>
        <c:axId val="380084792"/>
        <c:axId val="380086432"/>
      </c:lineChart>
      <c:catAx>
        <c:axId val="380084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National decile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0086432"/>
        <c:crosses val="autoZero"/>
        <c:auto val="1"/>
        <c:lblAlgn val="ctr"/>
        <c:lblOffset val="100"/>
        <c:noMultiLvlLbl val="0"/>
      </c:catAx>
      <c:valAx>
        <c:axId val="380086432"/>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Percentile in global income distribution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00847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'Chile Italy Croatia'!$X$29</c:f>
              <c:strCache>
                <c:ptCount val="1"/>
                <c:pt idx="0">
                  <c:v>2003</c:v>
                </c:pt>
              </c:strCache>
            </c:strRef>
          </c:tx>
          <c:spPr>
            <a:ln w="57150" cap="rnd">
              <a:solidFill>
                <a:schemeClr val="accent1"/>
              </a:solidFill>
              <a:round/>
            </a:ln>
            <a:effectLst/>
          </c:spPr>
          <c:marker>
            <c:symbol val="none"/>
          </c:marker>
          <c:cat>
            <c:numRef>
              <c:f>'Chile Italy Croatia'!$V$30:$V$39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'Chile Italy Croatia'!$X$30:$X$39</c:f>
              <c:numCache>
                <c:formatCode>General</c:formatCode>
                <c:ptCount val="10"/>
                <c:pt idx="0">
                  <c:v>49</c:v>
                </c:pt>
                <c:pt idx="1">
                  <c:v>59</c:v>
                </c:pt>
                <c:pt idx="2">
                  <c:v>63</c:v>
                </c:pt>
                <c:pt idx="3">
                  <c:v>68</c:v>
                </c:pt>
                <c:pt idx="4">
                  <c:v>73</c:v>
                </c:pt>
                <c:pt idx="5">
                  <c:v>76</c:v>
                </c:pt>
                <c:pt idx="6">
                  <c:v>78</c:v>
                </c:pt>
                <c:pt idx="7">
                  <c:v>80</c:v>
                </c:pt>
                <c:pt idx="8">
                  <c:v>83</c:v>
                </c:pt>
                <c:pt idx="9">
                  <c:v>87</c:v>
                </c:pt>
              </c:numCache>
            </c:numRef>
          </c:val>
          <c:smooth val="0"/>
          <c:extLst>
            <c:ext xmlns:c16="http://schemas.microsoft.com/office/drawing/2014/chart" uri="{C3380CC4-5D6E-409C-BE32-E72D297353CC}">
              <c16:uniqueId val="{00000000-6B81-4124-B87A-2F32CDA5AEC5}"/>
            </c:ext>
          </c:extLst>
        </c:ser>
        <c:ser>
          <c:idx val="1"/>
          <c:order val="1"/>
          <c:tx>
            <c:strRef>
              <c:f>'Chile Italy Croatia'!$Z$29</c:f>
              <c:strCache>
                <c:ptCount val="1"/>
                <c:pt idx="0">
                  <c:v>2018</c:v>
                </c:pt>
              </c:strCache>
            </c:strRef>
          </c:tx>
          <c:spPr>
            <a:ln w="57150" cap="rnd">
              <a:solidFill>
                <a:schemeClr val="accent2"/>
              </a:solidFill>
              <a:round/>
            </a:ln>
            <a:effectLst/>
          </c:spPr>
          <c:marker>
            <c:symbol val="none"/>
          </c:marker>
          <c:cat>
            <c:numRef>
              <c:f>'Chile Italy Croatia'!$V$30:$V$39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'Chile Italy Croatia'!$Z$30:$Z$39</c:f>
              <c:numCache>
                <c:formatCode>General</c:formatCode>
                <c:ptCount val="10"/>
                <c:pt idx="0">
                  <c:v>41</c:v>
                </c:pt>
                <c:pt idx="1">
                  <c:v>51</c:v>
                </c:pt>
                <c:pt idx="2">
                  <c:v>57</c:v>
                </c:pt>
                <c:pt idx="3">
                  <c:v>62</c:v>
                </c:pt>
                <c:pt idx="4">
                  <c:v>66</c:v>
                </c:pt>
                <c:pt idx="5">
                  <c:v>71</c:v>
                </c:pt>
                <c:pt idx="6">
                  <c:v>75</c:v>
                </c:pt>
                <c:pt idx="7">
                  <c:v>79</c:v>
                </c:pt>
                <c:pt idx="8">
                  <c:v>84</c:v>
                </c:pt>
                <c:pt idx="9">
                  <c:v>93</c:v>
                </c:pt>
              </c:numCache>
            </c:numRef>
          </c:val>
          <c:smooth val="0"/>
          <c:extLst>
            <c:ext xmlns:c16="http://schemas.microsoft.com/office/drawing/2014/chart" uri="{C3380CC4-5D6E-409C-BE32-E72D297353CC}">
              <c16:uniqueId val="{00000001-6B81-4124-B87A-2F32CDA5AEC5}"/>
            </c:ext>
          </c:extLst>
        </c:ser>
        <c:dLbls>
          <c:showLegendKey val="0"/>
          <c:showVal val="0"/>
          <c:showCatName val="0"/>
          <c:showSerName val="0"/>
          <c:showPercent val="0"/>
          <c:showBubbleSize val="0"/>
        </c:dLbls>
        <c:smooth val="0"/>
        <c:axId val="475976952"/>
        <c:axId val="475972992"/>
      </c:lineChart>
      <c:catAx>
        <c:axId val="4759769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National decile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972992"/>
        <c:crosses val="autoZero"/>
        <c:auto val="1"/>
        <c:lblAlgn val="ctr"/>
        <c:lblOffset val="100"/>
        <c:noMultiLvlLbl val="0"/>
      </c:catAx>
      <c:valAx>
        <c:axId val="475972992"/>
        <c:scaling>
          <c:orientation val="minMax"/>
          <c:max val="100"/>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Global income position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976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'top5%'!$AB$12</c:f>
              <c:strCache>
                <c:ptCount val="1"/>
                <c:pt idx="0">
                  <c:v>2008</c:v>
                </c:pt>
              </c:strCache>
            </c:strRef>
          </c:tx>
          <c:spPr>
            <a:solidFill>
              <a:schemeClr val="accent1"/>
            </a:solidFill>
            <a:ln>
              <a:noFill/>
            </a:ln>
            <a:effectLst/>
          </c:spPr>
          <c:invertIfNegative val="0"/>
          <c:cat>
            <c:strRef>
              <c:f>'top5%'!$AG$27:$AG$40</c:f>
              <c:strCache>
                <c:ptCount val="14"/>
                <c:pt idx="0">
                  <c:v>USA</c:v>
                </c:pt>
                <c:pt idx="1">
                  <c:v>GBR</c:v>
                </c:pt>
                <c:pt idx="2">
                  <c:v>DEU</c:v>
                </c:pt>
                <c:pt idx="3">
                  <c:v>JPN</c:v>
                </c:pt>
                <c:pt idx="4">
                  <c:v>FRA</c:v>
                </c:pt>
                <c:pt idx="5">
                  <c:v>CAN</c:v>
                </c:pt>
                <c:pt idx="6">
                  <c:v>ITA</c:v>
                </c:pt>
                <c:pt idx="7">
                  <c:v>AUS</c:v>
                </c:pt>
                <c:pt idx="8">
                  <c:v>KOR</c:v>
                </c:pt>
                <c:pt idx="9">
                  <c:v>BRA</c:v>
                </c:pt>
                <c:pt idx="10">
                  <c:v>RUS</c:v>
                </c:pt>
                <c:pt idx="11">
                  <c:v>TWN</c:v>
                </c:pt>
                <c:pt idx="12">
                  <c:v>CHN-U</c:v>
                </c:pt>
                <c:pt idx="13">
                  <c:v>ESP</c:v>
                </c:pt>
              </c:strCache>
            </c:strRef>
          </c:cat>
          <c:val>
            <c:numRef>
              <c:f>'top5%'!$AH$27:$AH$40</c:f>
              <c:numCache>
                <c:formatCode>0.0</c:formatCode>
                <c:ptCount val="14"/>
                <c:pt idx="0">
                  <c:v>41.574137391213952</c:v>
                </c:pt>
                <c:pt idx="1">
                  <c:v>7.3743282758956639</c:v>
                </c:pt>
                <c:pt idx="2">
                  <c:v>6.8015883770304262</c:v>
                </c:pt>
                <c:pt idx="3">
                  <c:v>6.0779684637239528</c:v>
                </c:pt>
                <c:pt idx="4">
                  <c:v>5.71490122661318</c:v>
                </c:pt>
                <c:pt idx="5">
                  <c:v>5.0842666470538544</c:v>
                </c:pt>
                <c:pt idx="6">
                  <c:v>3.2093085305668199</c:v>
                </c:pt>
                <c:pt idx="7">
                  <c:v>2.3648637745050642</c:v>
                </c:pt>
                <c:pt idx="8">
                  <c:v>2.0092629517654079</c:v>
                </c:pt>
                <c:pt idx="9">
                  <c:v>1.8312747750667546</c:v>
                </c:pt>
                <c:pt idx="10">
                  <c:v>1.8035646826358134</c:v>
                </c:pt>
                <c:pt idx="11">
                  <c:v>1.7552322017189159</c:v>
                </c:pt>
                <c:pt idx="12">
                  <c:v>1.5898842406874238</c:v>
                </c:pt>
                <c:pt idx="13">
                  <c:v>1.5697881038851347</c:v>
                </c:pt>
              </c:numCache>
            </c:numRef>
          </c:val>
          <c:extLst>
            <c:ext xmlns:c16="http://schemas.microsoft.com/office/drawing/2014/chart" uri="{C3380CC4-5D6E-409C-BE32-E72D297353CC}">
              <c16:uniqueId val="{00000000-48CB-4CC4-87BE-158872E0BFB7}"/>
            </c:ext>
          </c:extLst>
        </c:ser>
        <c:ser>
          <c:idx val="1"/>
          <c:order val="1"/>
          <c:tx>
            <c:strRef>
              <c:f>'top5%'!$AG$12</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'top5%'!$AG$27:$AG$40</c:f>
              <c:strCache>
                <c:ptCount val="14"/>
                <c:pt idx="0">
                  <c:v>USA</c:v>
                </c:pt>
                <c:pt idx="1">
                  <c:v>GBR</c:v>
                </c:pt>
                <c:pt idx="2">
                  <c:v>DEU</c:v>
                </c:pt>
                <c:pt idx="3">
                  <c:v>JPN</c:v>
                </c:pt>
                <c:pt idx="4">
                  <c:v>FRA</c:v>
                </c:pt>
                <c:pt idx="5">
                  <c:v>CAN</c:v>
                </c:pt>
                <c:pt idx="6">
                  <c:v>ITA</c:v>
                </c:pt>
                <c:pt idx="7">
                  <c:v>AUS</c:v>
                </c:pt>
                <c:pt idx="8">
                  <c:v>KOR</c:v>
                </c:pt>
                <c:pt idx="9">
                  <c:v>BRA</c:v>
                </c:pt>
                <c:pt idx="10">
                  <c:v>RUS</c:v>
                </c:pt>
                <c:pt idx="11">
                  <c:v>TWN</c:v>
                </c:pt>
                <c:pt idx="12">
                  <c:v>CHN-U</c:v>
                </c:pt>
                <c:pt idx="13">
                  <c:v>ESP</c:v>
                </c:pt>
              </c:strCache>
            </c:strRef>
          </c:cat>
          <c:val>
            <c:numRef>
              <c:f>'top5%'!$AI$27:$AI$40</c:f>
              <c:numCache>
                <c:formatCode>0.0</c:formatCode>
                <c:ptCount val="14"/>
                <c:pt idx="0">
                  <c:v>38.861245285462729</c:v>
                </c:pt>
                <c:pt idx="1">
                  <c:v>4.5411273699789358</c:v>
                </c:pt>
                <c:pt idx="2">
                  <c:v>7.880201909868342</c:v>
                </c:pt>
                <c:pt idx="3">
                  <c:v>5.6359661646249473</c:v>
                </c:pt>
                <c:pt idx="4">
                  <c:v>4.3762407428200119</c:v>
                </c:pt>
                <c:pt idx="5">
                  <c:v>3.6315496939717944</c:v>
                </c:pt>
                <c:pt idx="6">
                  <c:v>3.0506812921773792</c:v>
                </c:pt>
                <c:pt idx="7">
                  <c:v>2.1514057824518451</c:v>
                </c:pt>
                <c:pt idx="8">
                  <c:v>1.6866510766509115</c:v>
                </c:pt>
                <c:pt idx="9">
                  <c:v>3.1101195622921853</c:v>
                </c:pt>
                <c:pt idx="10">
                  <c:v>1.2870922491864449</c:v>
                </c:pt>
                <c:pt idx="11">
                  <c:v>0.5649220630712618</c:v>
                </c:pt>
                <c:pt idx="12">
                  <c:v>4.9781084237419222</c:v>
                </c:pt>
                <c:pt idx="13">
                  <c:v>1.9424594510960786</c:v>
                </c:pt>
              </c:numCache>
            </c:numRef>
          </c:val>
          <c:extLst>
            <c:ext xmlns:c16="http://schemas.microsoft.com/office/drawing/2014/chart" uri="{C3380CC4-5D6E-409C-BE32-E72D297353CC}">
              <c16:uniqueId val="{00000001-48CB-4CC4-87BE-158872E0BFB7}"/>
            </c:ext>
          </c:extLst>
        </c:ser>
        <c:dLbls>
          <c:showLegendKey val="0"/>
          <c:showVal val="0"/>
          <c:showCatName val="0"/>
          <c:showSerName val="0"/>
          <c:showPercent val="0"/>
          <c:showBubbleSize val="0"/>
        </c:dLbls>
        <c:gapWidth val="219"/>
        <c:overlap val="-27"/>
        <c:axId val="385354168"/>
        <c:axId val="385356792"/>
      </c:barChart>
      <c:catAx>
        <c:axId val="38535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5356792"/>
        <c:crosses val="autoZero"/>
        <c:auto val="1"/>
        <c:lblAlgn val="ctr"/>
        <c:lblOffset val="100"/>
        <c:noMultiLvlLbl val="0"/>
      </c:catAx>
      <c:valAx>
        <c:axId val="385356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5354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Percentage change in real per capita disposable income between 2019 and 2020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DATA!$AX$4:$AX$103</c:f>
              <c:numCache>
                <c:formatCode>General</c:formatCode>
                <c:ptCount val="100"/>
                <c:pt idx="2" formatCode="0.0">
                  <c:v>10.639979957694589</c:v>
                </c:pt>
                <c:pt idx="3" formatCode="0.0">
                  <c:v>10.435536836216475</c:v>
                </c:pt>
                <c:pt idx="4" formatCode="0.0">
                  <c:v>9.8180672326057419</c:v>
                </c:pt>
                <c:pt idx="5" formatCode="0.0">
                  <c:v>9.6822373022538812</c:v>
                </c:pt>
                <c:pt idx="6" formatCode="0.0">
                  <c:v>9.4851450754922304</c:v>
                </c:pt>
                <c:pt idx="7" formatCode="0.0">
                  <c:v>9.3529060721222468</c:v>
                </c:pt>
                <c:pt idx="8" formatCode="0.0">
                  <c:v>9.7859031398316318</c:v>
                </c:pt>
                <c:pt idx="9" formatCode="0.0">
                  <c:v>10.535095052348197</c:v>
                </c:pt>
                <c:pt idx="10" formatCode="0.0">
                  <c:v>10.791083679493685</c:v>
                </c:pt>
                <c:pt idx="11" formatCode="0.0">
                  <c:v>10.684331047059992</c:v>
                </c:pt>
                <c:pt idx="12" formatCode="0.0">
                  <c:v>10.461036805915679</c:v>
                </c:pt>
                <c:pt idx="13" formatCode="0.0">
                  <c:v>9.9436611581855452</c:v>
                </c:pt>
                <c:pt idx="14" formatCode="0.0">
                  <c:v>9.7973314986198101</c:v>
                </c:pt>
                <c:pt idx="15" formatCode="0.0">
                  <c:v>9.7210238416584716</c:v>
                </c:pt>
                <c:pt idx="16" formatCode="0.0">
                  <c:v>9.4380202005677205</c:v>
                </c:pt>
                <c:pt idx="17" formatCode="0.0">
                  <c:v>8.9019337994346248</c:v>
                </c:pt>
                <c:pt idx="18" formatCode="0.0">
                  <c:v>8.6241984047732636</c:v>
                </c:pt>
                <c:pt idx="19" formatCode="0.0">
                  <c:v>8.3610211149719902</c:v>
                </c:pt>
                <c:pt idx="20" formatCode="0.0">
                  <c:v>8.197758455203342</c:v>
                </c:pt>
                <c:pt idx="21" formatCode="0.0">
                  <c:v>8.1855744520167519</c:v>
                </c:pt>
                <c:pt idx="22" formatCode="0.0">
                  <c:v>8.176735548497426</c:v>
                </c:pt>
                <c:pt idx="23" formatCode="0.0">
                  <c:v>7.811845333224543</c:v>
                </c:pt>
                <c:pt idx="24" formatCode="0.0">
                  <c:v>7.593472833271675</c:v>
                </c:pt>
                <c:pt idx="25" formatCode="0.0">
                  <c:v>7.2813130091557099</c:v>
                </c:pt>
                <c:pt idx="26" formatCode="0.0">
                  <c:v>7.1577585607105698</c:v>
                </c:pt>
                <c:pt idx="27" formatCode="0.0">
                  <c:v>6.9160905144863394</c:v>
                </c:pt>
                <c:pt idx="28" formatCode="0.0">
                  <c:v>6.9488017514987899</c:v>
                </c:pt>
                <c:pt idx="29" formatCode="0.0">
                  <c:v>6.8024104048473255</c:v>
                </c:pt>
                <c:pt idx="30" formatCode="0.0">
                  <c:v>6.8786514021891509</c:v>
                </c:pt>
                <c:pt idx="31" formatCode="0.0">
                  <c:v>6.7713589970164412</c:v>
                </c:pt>
                <c:pt idx="32" formatCode="0.0">
                  <c:v>6.5753944262260333</c:v>
                </c:pt>
                <c:pt idx="33" formatCode="0.0">
                  <c:v>6.4383044331125072</c:v>
                </c:pt>
                <c:pt idx="34" formatCode="0.0">
                  <c:v>6.1700895081229223</c:v>
                </c:pt>
                <c:pt idx="35" formatCode="0.0">
                  <c:v>5.9693330248877796</c:v>
                </c:pt>
                <c:pt idx="36" formatCode="0.0">
                  <c:v>5.8472208617415422</c:v>
                </c:pt>
                <c:pt idx="37" formatCode="0.0">
                  <c:v>6.0337149047353877</c:v>
                </c:pt>
                <c:pt idx="38" formatCode="0.0">
                  <c:v>6.0435369881781442</c:v>
                </c:pt>
                <c:pt idx="39" formatCode="0.0">
                  <c:v>5.9526337606976121</c:v>
                </c:pt>
                <c:pt idx="40" formatCode="0.0">
                  <c:v>5.7343754320851481</c:v>
                </c:pt>
                <c:pt idx="41" formatCode="0.0">
                  <c:v>5.6056253257415367</c:v>
                </c:pt>
                <c:pt idx="42" formatCode="0.0">
                  <c:v>5.2035219424787504</c:v>
                </c:pt>
                <c:pt idx="43" formatCode="0.0">
                  <c:v>5.1649143156937916</c:v>
                </c:pt>
                <c:pt idx="44" formatCode="0.0">
                  <c:v>5.2733536216453603</c:v>
                </c:pt>
                <c:pt idx="45" formatCode="0.0">
                  <c:v>5.3120387268629887</c:v>
                </c:pt>
                <c:pt idx="46" formatCode="0.0">
                  <c:v>5.0898006621096892</c:v>
                </c:pt>
                <c:pt idx="47" formatCode="0.0">
                  <c:v>4.8174149598707139</c:v>
                </c:pt>
                <c:pt idx="48" formatCode="0.0">
                  <c:v>4.7113293791719135</c:v>
                </c:pt>
                <c:pt idx="49" formatCode="0.0">
                  <c:v>4.8108132883551979</c:v>
                </c:pt>
                <c:pt idx="50" formatCode="0.0">
                  <c:v>4.7676814705381876</c:v>
                </c:pt>
                <c:pt idx="51" formatCode="0.0">
                  <c:v>4.6580568597500038</c:v>
                </c:pt>
                <c:pt idx="52" formatCode="0.0">
                  <c:v>4.7996364251180923</c:v>
                </c:pt>
                <c:pt idx="53" formatCode="0.0">
                  <c:v>4.4542103571556524</c:v>
                </c:pt>
                <c:pt idx="54" formatCode="0.0">
                  <c:v>4.2464671243766405</c:v>
                </c:pt>
                <c:pt idx="55" formatCode="0.0">
                  <c:v>4.1426963150774654</c:v>
                </c:pt>
                <c:pt idx="56" formatCode="0.0">
                  <c:v>4.2176180350244952</c:v>
                </c:pt>
                <c:pt idx="57" formatCode="0.0">
                  <c:v>4.2559831787011504</c:v>
                </c:pt>
                <c:pt idx="58" formatCode="0.0">
                  <c:v>4.3064341564122977</c:v>
                </c:pt>
                <c:pt idx="59" formatCode="0.0">
                  <c:v>4.2490537839685372</c:v>
                </c:pt>
                <c:pt idx="60" formatCode="0.0">
                  <c:v>3.9597285651442826</c:v>
                </c:pt>
                <c:pt idx="61" formatCode="0.0">
                  <c:v>3.6937061344631594</c:v>
                </c:pt>
                <c:pt idx="62" formatCode="0.0">
                  <c:v>3.4996138171644597</c:v>
                </c:pt>
                <c:pt idx="63" formatCode="0.0">
                  <c:v>3.3662742075478702</c:v>
                </c:pt>
                <c:pt idx="64" formatCode="0.0">
                  <c:v>3.2453681900630249</c:v>
                </c:pt>
                <c:pt idx="65" formatCode="0.0">
                  <c:v>3.1132042292500106</c:v>
                </c:pt>
                <c:pt idx="66" formatCode="0.0">
                  <c:v>3.0738644896594058</c:v>
                </c:pt>
                <c:pt idx="67" formatCode="0.0">
                  <c:v>2.9187010418025183</c:v>
                </c:pt>
                <c:pt idx="68" formatCode="0.0">
                  <c:v>2.884685834989198</c:v>
                </c:pt>
                <c:pt idx="69" formatCode="0.0">
                  <c:v>3.0280321276509037</c:v>
                </c:pt>
                <c:pt idx="70" formatCode="0.0">
                  <c:v>3.1742093396807558</c:v>
                </c:pt>
                <c:pt idx="71" formatCode="0.0">
                  <c:v>3.1505302279766445</c:v>
                </c:pt>
                <c:pt idx="72" formatCode="0.0">
                  <c:v>3.1922174346521004</c:v>
                </c:pt>
                <c:pt idx="73" formatCode="0.0">
                  <c:v>3.1227718483274547</c:v>
                </c:pt>
                <c:pt idx="74" formatCode="0.0">
                  <c:v>2.9206044420135413</c:v>
                </c:pt>
                <c:pt idx="75" formatCode="0.0">
                  <c:v>2.6286172538489971</c:v>
                </c:pt>
                <c:pt idx="76" formatCode="0.0">
                  <c:v>2.6153542176499789</c:v>
                </c:pt>
                <c:pt idx="77" formatCode="0.0">
                  <c:v>2.510286226805869</c:v>
                </c:pt>
                <c:pt idx="78" formatCode="0.0">
                  <c:v>2.2339659796098532</c:v>
                </c:pt>
                <c:pt idx="79" formatCode="0.0">
                  <c:v>1.9232201025993989</c:v>
                </c:pt>
                <c:pt idx="80" formatCode="0.0">
                  <c:v>1.7876421904265527</c:v>
                </c:pt>
                <c:pt idx="81" formatCode="0.0">
                  <c:v>1.7869509433476205</c:v>
                </c:pt>
                <c:pt idx="82" formatCode="0.0">
                  <c:v>1.8259463999263925</c:v>
                </c:pt>
                <c:pt idx="83" formatCode="0.0">
                  <c:v>1.5919698315941089</c:v>
                </c:pt>
                <c:pt idx="84" formatCode="0.0">
                  <c:v>1.3352277947240143</c:v>
                </c:pt>
                <c:pt idx="85" formatCode="0.0">
                  <c:v>1.3579251551889548</c:v>
                </c:pt>
                <c:pt idx="86" formatCode="0.0">
                  <c:v>1.13662444241871</c:v>
                </c:pt>
                <c:pt idx="87" formatCode="0.0">
                  <c:v>1.0544754696595549</c:v>
                </c:pt>
                <c:pt idx="88" formatCode="0.0">
                  <c:v>0.76857645904357952</c:v>
                </c:pt>
                <c:pt idx="89" formatCode="0.0">
                  <c:v>0.90115605737115523</c:v>
                </c:pt>
                <c:pt idx="90" formatCode="0.0">
                  <c:v>0.68512095334278822</c:v>
                </c:pt>
                <c:pt idx="91" formatCode="0.0">
                  <c:v>0.60890564777291711</c:v>
                </c:pt>
                <c:pt idx="92" formatCode="0.0">
                  <c:v>0.23150186581055721</c:v>
                </c:pt>
                <c:pt idx="93" formatCode="0.0">
                  <c:v>-0.66914492468578279</c:v>
                </c:pt>
                <c:pt idx="94" formatCode="0.0">
                  <c:v>-1.6337618046741498</c:v>
                </c:pt>
                <c:pt idx="95" formatCode="0.0">
                  <c:v>-1.69193603416814</c:v>
                </c:pt>
                <c:pt idx="96" formatCode="0.0">
                  <c:v>-2.0877346188095336</c:v>
                </c:pt>
                <c:pt idx="97" formatCode="0.0">
                  <c:v>-2.4368987794216701</c:v>
                </c:pt>
                <c:pt idx="98" formatCode="0.0">
                  <c:v>-3.1069685639148248</c:v>
                </c:pt>
                <c:pt idx="99" formatCode="0.0">
                  <c:v>-3.4691833864401445</c:v>
                </c:pt>
              </c:numCache>
            </c:numRef>
          </c:yVal>
          <c:smooth val="0"/>
          <c:extLst>
            <c:ext xmlns:c16="http://schemas.microsoft.com/office/drawing/2014/chart" uri="{C3380CC4-5D6E-409C-BE32-E72D297353CC}">
              <c16:uniqueId val="{00000000-0F48-4B58-93BE-969241BC948E}"/>
            </c:ext>
          </c:extLst>
        </c:ser>
        <c:dLbls>
          <c:showLegendKey val="0"/>
          <c:showVal val="0"/>
          <c:showCatName val="0"/>
          <c:showSerName val="0"/>
          <c:showPercent val="0"/>
          <c:showBubbleSize val="0"/>
        </c:dLbls>
        <c:axId val="266997928"/>
        <c:axId val="266994976"/>
      </c:scatterChart>
      <c:valAx>
        <c:axId val="26699792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Percentile of income distribution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6994976"/>
        <c:crosses val="autoZero"/>
        <c:crossBetween val="midCat"/>
      </c:valAx>
      <c:valAx>
        <c:axId val="26699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Change in real income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699792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Growth rate of real per capita income 2019-20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SY2017_21!$E$8</c:f>
              <c:strCache>
                <c:ptCount val="1"/>
                <c:pt idx="0">
                  <c:v>Rural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SY2017_21!$O$10:$O$14</c:f>
              <c:numCache>
                <c:formatCode>0.0</c:formatCode>
                <c:ptCount val="5"/>
                <c:pt idx="0">
                  <c:v>7.2329179768175544</c:v>
                </c:pt>
                <c:pt idx="1">
                  <c:v>4.0190527174337021</c:v>
                </c:pt>
                <c:pt idx="2">
                  <c:v>2.7171380852788474</c:v>
                </c:pt>
                <c:pt idx="3">
                  <c:v>3.3384274766322219</c:v>
                </c:pt>
                <c:pt idx="4">
                  <c:v>4.330021499024217</c:v>
                </c:pt>
              </c:numCache>
            </c:numRef>
          </c:val>
          <c:extLst>
            <c:ext xmlns:c16="http://schemas.microsoft.com/office/drawing/2014/chart" uri="{C3380CC4-5D6E-409C-BE32-E72D297353CC}">
              <c16:uniqueId val="{00000000-C914-4EFD-B500-DBE275B5ED65}"/>
            </c:ext>
          </c:extLst>
        </c:ser>
        <c:ser>
          <c:idx val="1"/>
          <c:order val="1"/>
          <c:tx>
            <c:strRef>
              <c:f>SY2017_21!$R$8</c:f>
              <c:strCache>
                <c:ptCount val="1"/>
                <c:pt idx="0">
                  <c:v>Urban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SY2017_21!$AB$10:$AB$14</c:f>
              <c:numCache>
                <c:formatCode>0.0</c:formatCode>
                <c:ptCount val="5"/>
                <c:pt idx="0">
                  <c:v>-2.058984154201382</c:v>
                </c:pt>
                <c:pt idx="1">
                  <c:v>0.2529521739876861</c:v>
                </c:pt>
                <c:pt idx="2">
                  <c:v>1.2528926942164897</c:v>
                </c:pt>
                <c:pt idx="3">
                  <c:v>1.333796192386405</c:v>
                </c:pt>
                <c:pt idx="4">
                  <c:v>2.3011632444511543</c:v>
                </c:pt>
              </c:numCache>
            </c:numRef>
          </c:val>
          <c:extLst>
            <c:ext xmlns:c16="http://schemas.microsoft.com/office/drawing/2014/chart" uri="{C3380CC4-5D6E-409C-BE32-E72D297353CC}">
              <c16:uniqueId val="{00000001-C914-4EFD-B500-DBE275B5ED65}"/>
            </c:ext>
          </c:extLst>
        </c:ser>
        <c:dLbls>
          <c:showLegendKey val="0"/>
          <c:showVal val="0"/>
          <c:showCatName val="0"/>
          <c:showSerName val="0"/>
          <c:showPercent val="0"/>
          <c:showBubbleSize val="0"/>
        </c:dLbls>
        <c:gapWidth val="182"/>
        <c:axId val="327327640"/>
        <c:axId val="327326000"/>
      </c:barChart>
      <c:catAx>
        <c:axId val="3273276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Quintile of income distribution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326000"/>
        <c:crosses val="autoZero"/>
        <c:auto val="1"/>
        <c:lblAlgn val="ctr"/>
        <c:lblOffset val="100"/>
        <c:noMultiLvlLbl val="0"/>
      </c:catAx>
      <c:valAx>
        <c:axId val="327326000"/>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Growth rate (in % per capita)</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3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74426899956419E-2"/>
          <c:y val="5.259762341916583E-2"/>
          <c:w val="0.91593392533476325"/>
          <c:h val="0.83643437980622914"/>
        </c:manualLayout>
      </c:layout>
      <c:barChart>
        <c:barDir val="col"/>
        <c:grouping val="stacked"/>
        <c:varyColors val="0"/>
        <c:ser>
          <c:idx val="0"/>
          <c:order val="0"/>
          <c:tx>
            <c:strRef>
              <c:f>LONG_TERM_DATA!$D$136</c:f>
              <c:strCache>
                <c:ptCount val="1"/>
                <c:pt idx="0">
                  <c:v>Between Theil</c:v>
                </c:pt>
              </c:strCache>
            </c:strRef>
          </c:tx>
          <c:spPr>
            <a:solidFill>
              <a:schemeClr val="accent1"/>
            </a:solidFill>
            <a:ln>
              <a:noFill/>
            </a:ln>
            <a:effectLst/>
          </c:spPr>
          <c:invertIfNegative val="0"/>
          <c:cat>
            <c:numRef>
              <c:f>LONG_TERM_DATA!$F$134:$V$134</c:f>
              <c:numCache>
                <c:formatCode>0</c:formatCode>
                <c:ptCount val="17"/>
                <c:pt idx="0">
                  <c:v>1820</c:v>
                </c:pt>
                <c:pt idx="1">
                  <c:v>1850</c:v>
                </c:pt>
                <c:pt idx="2">
                  <c:v>1870</c:v>
                </c:pt>
                <c:pt idx="3">
                  <c:v>1890</c:v>
                </c:pt>
                <c:pt idx="4">
                  <c:v>1910</c:v>
                </c:pt>
                <c:pt idx="5">
                  <c:v>1929</c:v>
                </c:pt>
                <c:pt idx="6">
                  <c:v>1950</c:v>
                </c:pt>
                <c:pt idx="7">
                  <c:v>1960</c:v>
                </c:pt>
                <c:pt idx="8">
                  <c:v>1970</c:v>
                </c:pt>
                <c:pt idx="9">
                  <c:v>1980</c:v>
                </c:pt>
                <c:pt idx="10">
                  <c:v>1993</c:v>
                </c:pt>
                <c:pt idx="11">
                  <c:v>1998</c:v>
                </c:pt>
                <c:pt idx="12">
                  <c:v>2003</c:v>
                </c:pt>
                <c:pt idx="13">
                  <c:v>2011</c:v>
                </c:pt>
                <c:pt idx="14">
                  <c:v>2013</c:v>
                </c:pt>
                <c:pt idx="15">
                  <c:v>2018</c:v>
                </c:pt>
              </c:numCache>
            </c:numRef>
          </c:cat>
          <c:val>
            <c:numRef>
              <c:f>LONG_TERM_DATA!$F$136:$V$136</c:f>
              <c:numCache>
                <c:formatCode>0</c:formatCode>
                <c:ptCount val="17"/>
                <c:pt idx="0">
                  <c:v>7.0129999999999999</c:v>
                </c:pt>
                <c:pt idx="1">
                  <c:v>14.097000000000001</c:v>
                </c:pt>
                <c:pt idx="2">
                  <c:v>17.951000000000001</c:v>
                </c:pt>
                <c:pt idx="3">
                  <c:v>23.541</c:v>
                </c:pt>
                <c:pt idx="4">
                  <c:v>33.844000000000001</c:v>
                </c:pt>
                <c:pt idx="5">
                  <c:v>37.44</c:v>
                </c:pt>
                <c:pt idx="6">
                  <c:v>60.033000000000001</c:v>
                </c:pt>
                <c:pt idx="7">
                  <c:v>59.287999999999997</c:v>
                </c:pt>
                <c:pt idx="8">
                  <c:v>63</c:v>
                </c:pt>
                <c:pt idx="9">
                  <c:v>67.242000000000004</c:v>
                </c:pt>
                <c:pt idx="10">
                  <c:v>75.212899999999991</c:v>
                </c:pt>
                <c:pt idx="11">
                  <c:v>70.1434</c:v>
                </c:pt>
                <c:pt idx="12">
                  <c:v>70.143300000000011</c:v>
                </c:pt>
                <c:pt idx="13">
                  <c:v>54.496000000000002</c:v>
                </c:pt>
                <c:pt idx="14">
                  <c:v>45.3</c:v>
                </c:pt>
                <c:pt idx="15">
                  <c:v>38.9</c:v>
                </c:pt>
              </c:numCache>
            </c:numRef>
          </c:val>
          <c:extLst>
            <c:ext xmlns:c16="http://schemas.microsoft.com/office/drawing/2014/chart" uri="{C3380CC4-5D6E-409C-BE32-E72D297353CC}">
              <c16:uniqueId val="{00000000-2D6E-4D65-A2E3-20CAE91E38D6}"/>
            </c:ext>
          </c:extLst>
        </c:ser>
        <c:ser>
          <c:idx val="1"/>
          <c:order val="1"/>
          <c:tx>
            <c:strRef>
              <c:f>LONG_TERM_DATA!$D$137</c:f>
              <c:strCache>
                <c:ptCount val="1"/>
                <c:pt idx="0">
                  <c:v>Within Theil</c:v>
                </c:pt>
              </c:strCache>
            </c:strRef>
          </c:tx>
          <c:spPr>
            <a:solidFill>
              <a:schemeClr val="accent2"/>
            </a:solidFill>
            <a:ln>
              <a:noFill/>
            </a:ln>
            <a:effectLst/>
          </c:spPr>
          <c:invertIfNegative val="0"/>
          <c:cat>
            <c:numRef>
              <c:f>LONG_TERM_DATA!$F$134:$V$134</c:f>
              <c:numCache>
                <c:formatCode>0</c:formatCode>
                <c:ptCount val="17"/>
                <c:pt idx="0">
                  <c:v>1820</c:v>
                </c:pt>
                <c:pt idx="1">
                  <c:v>1850</c:v>
                </c:pt>
                <c:pt idx="2">
                  <c:v>1870</c:v>
                </c:pt>
                <c:pt idx="3">
                  <c:v>1890</c:v>
                </c:pt>
                <c:pt idx="4">
                  <c:v>1910</c:v>
                </c:pt>
                <c:pt idx="5">
                  <c:v>1929</c:v>
                </c:pt>
                <c:pt idx="6">
                  <c:v>1950</c:v>
                </c:pt>
                <c:pt idx="7">
                  <c:v>1960</c:v>
                </c:pt>
                <c:pt idx="8">
                  <c:v>1970</c:v>
                </c:pt>
                <c:pt idx="9">
                  <c:v>1980</c:v>
                </c:pt>
                <c:pt idx="10">
                  <c:v>1993</c:v>
                </c:pt>
                <c:pt idx="11">
                  <c:v>1998</c:v>
                </c:pt>
                <c:pt idx="12">
                  <c:v>2003</c:v>
                </c:pt>
                <c:pt idx="13">
                  <c:v>2011</c:v>
                </c:pt>
                <c:pt idx="14">
                  <c:v>2013</c:v>
                </c:pt>
                <c:pt idx="15">
                  <c:v>2018</c:v>
                </c:pt>
              </c:numCache>
            </c:numRef>
          </c:cat>
          <c:val>
            <c:numRef>
              <c:f>LONG_TERM_DATA!$F$137:$V$137</c:f>
              <c:numCache>
                <c:formatCode>0</c:formatCode>
                <c:ptCount val="17"/>
                <c:pt idx="0">
                  <c:v>34.967000000000006</c:v>
                </c:pt>
                <c:pt idx="1">
                  <c:v>35.716999999999999</c:v>
                </c:pt>
                <c:pt idx="2">
                  <c:v>37.354999999999997</c:v>
                </c:pt>
                <c:pt idx="3">
                  <c:v>37.613</c:v>
                </c:pt>
                <c:pt idx="4">
                  <c:v>37.851999999999997</c:v>
                </c:pt>
                <c:pt idx="5">
                  <c:v>34.573999999999998</c:v>
                </c:pt>
                <c:pt idx="6">
                  <c:v>27.516999999999996</c:v>
                </c:pt>
                <c:pt idx="7">
                  <c:v>28.652000000000001</c:v>
                </c:pt>
                <c:pt idx="8">
                  <c:v>27.125</c:v>
                </c:pt>
                <c:pt idx="9">
                  <c:v>27.266000000000005</c:v>
                </c:pt>
                <c:pt idx="10">
                  <c:v>22.087100000000007</c:v>
                </c:pt>
                <c:pt idx="11">
                  <c:v>23.256600000000006</c:v>
                </c:pt>
                <c:pt idx="12">
                  <c:v>23.756699999999995</c:v>
                </c:pt>
                <c:pt idx="13">
                  <c:v>23.082000000000001</c:v>
                </c:pt>
                <c:pt idx="14">
                  <c:v>30.600000000000009</c:v>
                </c:pt>
                <c:pt idx="15">
                  <c:v>31.9</c:v>
                </c:pt>
              </c:numCache>
            </c:numRef>
          </c:val>
          <c:extLst>
            <c:ext xmlns:c16="http://schemas.microsoft.com/office/drawing/2014/chart" uri="{C3380CC4-5D6E-409C-BE32-E72D297353CC}">
              <c16:uniqueId val="{00000001-2D6E-4D65-A2E3-20CAE91E38D6}"/>
            </c:ext>
          </c:extLst>
        </c:ser>
        <c:dLbls>
          <c:showLegendKey val="0"/>
          <c:showVal val="0"/>
          <c:showCatName val="0"/>
          <c:showSerName val="0"/>
          <c:showPercent val="0"/>
          <c:showBubbleSize val="0"/>
        </c:dLbls>
        <c:gapWidth val="219"/>
        <c:overlap val="100"/>
        <c:axId val="478061720"/>
        <c:axId val="478065984"/>
      </c:barChart>
      <c:catAx>
        <c:axId val="4780617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8065984"/>
        <c:crosses val="autoZero"/>
        <c:auto val="1"/>
        <c:lblAlgn val="ctr"/>
        <c:lblOffset val="100"/>
        <c:noMultiLvlLbl val="0"/>
      </c:catAx>
      <c:valAx>
        <c:axId val="478065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Theil index</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806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SY2017_21!$AX$8</c:f>
              <c:strCache>
                <c:ptCount val="1"/>
                <c:pt idx="0">
                  <c:v>China urban</c:v>
                </c:pt>
              </c:strCache>
            </c:strRef>
          </c:tx>
          <c:spPr>
            <a:ln w="57150" cap="rnd">
              <a:solidFill>
                <a:schemeClr val="accent1"/>
              </a:solidFill>
              <a:round/>
            </a:ln>
            <a:effectLst/>
          </c:spPr>
          <c:marker>
            <c:symbol val="none"/>
          </c:marker>
          <c:cat>
            <c:strRef>
              <c:f>SY2017_21!$AW$10:$AW$14</c:f>
              <c:strCache>
                <c:ptCount val="5"/>
                <c:pt idx="0">
                  <c:v>Poor</c:v>
                </c:pt>
                <c:pt idx="1">
                  <c:v>2</c:v>
                </c:pt>
                <c:pt idx="2">
                  <c:v>3</c:v>
                </c:pt>
                <c:pt idx="3">
                  <c:v>4</c:v>
                </c:pt>
                <c:pt idx="4">
                  <c:v>Rich</c:v>
                </c:pt>
              </c:strCache>
            </c:strRef>
          </c:cat>
          <c:val>
            <c:numRef>
              <c:f>SY2017_21!$AX$10:$AX$14</c:f>
              <c:numCache>
                <c:formatCode>0.0</c:formatCode>
                <c:ptCount val="5"/>
                <c:pt idx="0">
                  <c:v>-2.058984154201382</c:v>
                </c:pt>
                <c:pt idx="1">
                  <c:v>0.2529521739876861</c:v>
                </c:pt>
                <c:pt idx="2">
                  <c:v>1.2528926942164897</c:v>
                </c:pt>
                <c:pt idx="3">
                  <c:v>1.333796192386405</c:v>
                </c:pt>
                <c:pt idx="4">
                  <c:v>2.3011632444511543</c:v>
                </c:pt>
              </c:numCache>
            </c:numRef>
          </c:val>
          <c:smooth val="0"/>
          <c:extLst>
            <c:ext xmlns:c16="http://schemas.microsoft.com/office/drawing/2014/chart" uri="{C3380CC4-5D6E-409C-BE32-E72D297353CC}">
              <c16:uniqueId val="{00000000-CC3E-400C-93E5-806ADC517F24}"/>
            </c:ext>
          </c:extLst>
        </c:ser>
        <c:ser>
          <c:idx val="1"/>
          <c:order val="1"/>
          <c:tx>
            <c:strRef>
              <c:f>SY2017_21!$AY$8</c:f>
              <c:strCache>
                <c:ptCount val="1"/>
                <c:pt idx="0">
                  <c:v>USA</c:v>
                </c:pt>
              </c:strCache>
            </c:strRef>
          </c:tx>
          <c:spPr>
            <a:ln w="57150" cap="rnd">
              <a:solidFill>
                <a:schemeClr val="accent2"/>
              </a:solidFill>
              <a:round/>
            </a:ln>
            <a:effectLst/>
          </c:spPr>
          <c:marker>
            <c:symbol val="none"/>
          </c:marker>
          <c:cat>
            <c:strRef>
              <c:f>SY2017_21!$AW$10:$AW$14</c:f>
              <c:strCache>
                <c:ptCount val="5"/>
                <c:pt idx="0">
                  <c:v>Poor</c:v>
                </c:pt>
                <c:pt idx="1">
                  <c:v>2</c:v>
                </c:pt>
                <c:pt idx="2">
                  <c:v>3</c:v>
                </c:pt>
                <c:pt idx="3">
                  <c:v>4</c:v>
                </c:pt>
                <c:pt idx="4">
                  <c:v>Rich</c:v>
                </c:pt>
              </c:strCache>
            </c:strRef>
          </c:cat>
          <c:val>
            <c:numRef>
              <c:f>SY2017_21!$AY$10:$AY$14</c:f>
              <c:numCache>
                <c:formatCode>0.0</c:formatCode>
                <c:ptCount val="5"/>
                <c:pt idx="0">
                  <c:v>8.6999999999999993</c:v>
                </c:pt>
                <c:pt idx="1">
                  <c:v>3.3</c:v>
                </c:pt>
                <c:pt idx="2">
                  <c:v>2.1</c:v>
                </c:pt>
                <c:pt idx="3">
                  <c:v>0.6</c:v>
                </c:pt>
                <c:pt idx="4">
                  <c:v>-2.2999999999999998</c:v>
                </c:pt>
              </c:numCache>
            </c:numRef>
          </c:val>
          <c:smooth val="0"/>
          <c:extLst>
            <c:ext xmlns:c16="http://schemas.microsoft.com/office/drawing/2014/chart" uri="{C3380CC4-5D6E-409C-BE32-E72D297353CC}">
              <c16:uniqueId val="{00000001-CC3E-400C-93E5-806ADC517F24}"/>
            </c:ext>
          </c:extLst>
        </c:ser>
        <c:dLbls>
          <c:showLegendKey val="0"/>
          <c:showVal val="0"/>
          <c:showCatName val="0"/>
          <c:showSerName val="0"/>
          <c:showPercent val="0"/>
          <c:showBubbleSize val="0"/>
        </c:dLbls>
        <c:smooth val="0"/>
        <c:axId val="443053920"/>
        <c:axId val="443050640"/>
      </c:lineChart>
      <c:catAx>
        <c:axId val="4430539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Quintile (from poorest to richest)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3050640"/>
        <c:crosses val="autoZero"/>
        <c:auto val="1"/>
        <c:lblAlgn val="ctr"/>
        <c:lblOffset val="100"/>
        <c:noMultiLvlLbl val="0"/>
      </c:catAx>
      <c:valAx>
        <c:axId val="44305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Real income growyj (in %, by person)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30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Average annual per capita growth rate at different parts of income distribution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'New elephant'!$S$6:$S$26</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96-99</c:v>
                </c:pt>
                <c:pt idx="20">
                  <c:v>Top 1%</c:v>
                </c:pt>
              </c:strCache>
            </c:strRef>
          </c:cat>
          <c:val>
            <c:numRef>
              <c:f>'New elephant'!$X$6:$X$26</c:f>
              <c:numCache>
                <c:formatCode>0.0</c:formatCode>
                <c:ptCount val="21"/>
                <c:pt idx="0">
                  <c:v>8.0346259340004842</c:v>
                </c:pt>
                <c:pt idx="1">
                  <c:v>7.7816917873210656</c:v>
                </c:pt>
                <c:pt idx="2">
                  <c:v>7.3265907290930077</c:v>
                </c:pt>
                <c:pt idx="3">
                  <c:v>7.038099347962401</c:v>
                </c:pt>
                <c:pt idx="4">
                  <c:v>6.7903626786845805</c:v>
                </c:pt>
                <c:pt idx="5">
                  <c:v>6.6854152614318041</c:v>
                </c:pt>
                <c:pt idx="6">
                  <c:v>6.6817517930105375</c:v>
                </c:pt>
                <c:pt idx="7">
                  <c:v>6.7255639536306644</c:v>
                </c:pt>
                <c:pt idx="8">
                  <c:v>6.7073983694184491</c:v>
                </c:pt>
                <c:pt idx="9">
                  <c:v>6.6282419215281108</c:v>
                </c:pt>
                <c:pt idx="10">
                  <c:v>6.4287593886627636</c:v>
                </c:pt>
                <c:pt idx="11">
                  <c:v>6.1472263814411399</c:v>
                </c:pt>
                <c:pt idx="12">
                  <c:v>5.8442599348578872</c:v>
                </c:pt>
                <c:pt idx="13">
                  <c:v>5.4961313010228885</c:v>
                </c:pt>
                <c:pt idx="14">
                  <c:v>5.0720854843919971</c:v>
                </c:pt>
                <c:pt idx="15">
                  <c:v>4.3942972991590334</c:v>
                </c:pt>
                <c:pt idx="16">
                  <c:v>3.1569224218702452</c:v>
                </c:pt>
                <c:pt idx="17">
                  <c:v>2.0923383554177111</c:v>
                </c:pt>
                <c:pt idx="18">
                  <c:v>1.4905679076864242</c:v>
                </c:pt>
                <c:pt idx="19">
                  <c:v>1.3469260396237415</c:v>
                </c:pt>
                <c:pt idx="20">
                  <c:v>1.272827768755258</c:v>
                </c:pt>
              </c:numCache>
            </c:numRef>
          </c:val>
          <c:smooth val="0"/>
          <c:extLst>
            <c:ext xmlns:c16="http://schemas.microsoft.com/office/drawing/2014/chart" uri="{C3380CC4-5D6E-409C-BE32-E72D297353CC}">
              <c16:uniqueId val="{00000000-4B73-444A-ACD1-62E37C92C36B}"/>
            </c:ext>
          </c:extLst>
        </c:ser>
        <c:ser>
          <c:idx val="1"/>
          <c:order val="1"/>
          <c:spPr>
            <a:ln w="57150" cap="rnd">
              <a:solidFill>
                <a:schemeClr val="accent2"/>
              </a:solidFill>
              <a:round/>
            </a:ln>
            <a:effectLst/>
          </c:spPr>
          <c:marker>
            <c:symbol val="none"/>
          </c:marker>
          <c:val>
            <c:numRef>
              <c:f>'New elephant'!$Y$6:$Y$26</c:f>
              <c:numCache>
                <c:formatCode>0.0</c:formatCode>
                <c:ptCount val="21"/>
                <c:pt idx="0">
                  <c:v>1.3327481547548456</c:v>
                </c:pt>
                <c:pt idx="1">
                  <c:v>3.0827397244991346</c:v>
                </c:pt>
                <c:pt idx="2">
                  <c:v>3.1302861084087477</c:v>
                </c:pt>
                <c:pt idx="3">
                  <c:v>3.3126774798192518</c:v>
                </c:pt>
                <c:pt idx="4">
                  <c:v>3.6278494550777216</c:v>
                </c:pt>
                <c:pt idx="5">
                  <c:v>3.9736075712275682</c:v>
                </c:pt>
                <c:pt idx="6">
                  <c:v>4.4593647634781641</c:v>
                </c:pt>
                <c:pt idx="7">
                  <c:v>4.7632303820042017</c:v>
                </c:pt>
                <c:pt idx="8">
                  <c:v>4.8432438858672828</c:v>
                </c:pt>
                <c:pt idx="9">
                  <c:v>4.9176021736804527</c:v>
                </c:pt>
                <c:pt idx="10">
                  <c:v>5.390442497383539</c:v>
                </c:pt>
                <c:pt idx="11">
                  <c:v>5.0549831019042992</c:v>
                </c:pt>
                <c:pt idx="12">
                  <c:v>4.6476327058143143</c:v>
                </c:pt>
                <c:pt idx="13">
                  <c:v>4.4593254100087849</c:v>
                </c:pt>
                <c:pt idx="14">
                  <c:v>2.3508680589937727</c:v>
                </c:pt>
                <c:pt idx="15">
                  <c:v>0.12022324132018104</c:v>
                </c:pt>
                <c:pt idx="16">
                  <c:v>0.34231654329730482</c:v>
                </c:pt>
                <c:pt idx="17">
                  <c:v>0.52976117192628225</c:v>
                </c:pt>
                <c:pt idx="18">
                  <c:v>1.453400679714874</c:v>
                </c:pt>
                <c:pt idx="19">
                  <c:v>2.2539824470873868</c:v>
                </c:pt>
                <c:pt idx="20">
                  <c:v>4.7648104785452388</c:v>
                </c:pt>
              </c:numCache>
            </c:numRef>
          </c:val>
          <c:smooth val="0"/>
          <c:extLst>
            <c:ext xmlns:c16="http://schemas.microsoft.com/office/drawing/2014/chart" uri="{C3380CC4-5D6E-409C-BE32-E72D297353CC}">
              <c16:uniqueId val="{00000001-4B73-444A-ACD1-62E37C92C36B}"/>
            </c:ext>
          </c:extLst>
        </c:ser>
        <c:ser>
          <c:idx val="2"/>
          <c:order val="2"/>
          <c:spPr>
            <a:ln w="28575" cap="rnd">
              <a:solidFill>
                <a:schemeClr val="accent3"/>
              </a:solidFill>
              <a:round/>
            </a:ln>
            <a:effectLst/>
          </c:spPr>
          <c:marker>
            <c:symbol val="none"/>
          </c:marker>
          <c:val>
            <c:numRef>
              <c:f>'New elephant'!$AQ$6:$AQ$26</c:f>
              <c:numCache>
                <c:formatCode>0.0</c:formatCode>
                <c:ptCount val="21"/>
                <c:pt idx="0">
                  <c:v>10.274682661570678</c:v>
                </c:pt>
                <c:pt idx="1">
                  <c:v>8.4170920550627137</c:v>
                </c:pt>
                <c:pt idx="2">
                  <c:v>7.2621110784790055</c:v>
                </c:pt>
                <c:pt idx="3">
                  <c:v>6.5041998356412334</c:v>
                </c:pt>
                <c:pt idx="4">
                  <c:v>6.0368159281506406</c:v>
                </c:pt>
                <c:pt idx="5">
                  <c:v>5.7848730080593658</c:v>
                </c:pt>
                <c:pt idx="6">
                  <c:v>5.7251173296106073</c:v>
                </c:pt>
                <c:pt idx="7">
                  <c:v>5.7791816511047145</c:v>
                </c:pt>
                <c:pt idx="8">
                  <c:v>5.8470934259756024</c:v>
                </c:pt>
                <c:pt idx="9">
                  <c:v>5.8468298777129446</c:v>
                </c:pt>
                <c:pt idx="10">
                  <c:v>5.7359079383234368</c:v>
                </c:pt>
                <c:pt idx="11">
                  <c:v>5.5411412144636296</c:v>
                </c:pt>
                <c:pt idx="12">
                  <c:v>5.3149132381713482</c:v>
                </c:pt>
                <c:pt idx="13">
                  <c:v>5.044548754013678</c:v>
                </c:pt>
                <c:pt idx="14">
                  <c:v>4.7284468724458462</c:v>
                </c:pt>
                <c:pt idx="15">
                  <c:v>4.0980577783359173</c:v>
                </c:pt>
                <c:pt idx="16">
                  <c:v>2.9907549552452117</c:v>
                </c:pt>
                <c:pt idx="17">
                  <c:v>1.9290905052221863</c:v>
                </c:pt>
                <c:pt idx="18">
                  <c:v>1.3733308556669099</c:v>
                </c:pt>
                <c:pt idx="19">
                  <c:v>1.2812185850194613</c:v>
                </c:pt>
                <c:pt idx="20">
                  <c:v>1.272827768755258</c:v>
                </c:pt>
              </c:numCache>
            </c:numRef>
          </c:val>
          <c:smooth val="0"/>
          <c:extLst>
            <c:ext xmlns:c16="http://schemas.microsoft.com/office/drawing/2014/chart" uri="{C3380CC4-5D6E-409C-BE32-E72D297353CC}">
              <c16:uniqueId val="{00000002-4B73-444A-ACD1-62E37C92C36B}"/>
            </c:ext>
          </c:extLst>
        </c:ser>
        <c:dLbls>
          <c:showLegendKey val="0"/>
          <c:showVal val="0"/>
          <c:showCatName val="0"/>
          <c:showSerName val="0"/>
          <c:showPercent val="0"/>
          <c:showBubbleSize val="0"/>
        </c:dLbls>
        <c:smooth val="0"/>
        <c:axId val="479499848"/>
        <c:axId val="479497552"/>
      </c:lineChart>
      <c:catAx>
        <c:axId val="4794998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Fractile of income distribution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497552"/>
        <c:crosses val="autoZero"/>
        <c:auto val="1"/>
        <c:lblAlgn val="ctr"/>
        <c:lblOffset val="100"/>
        <c:noMultiLvlLbl val="0"/>
      </c:catAx>
      <c:valAx>
        <c:axId val="47949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 annual per capita growth rate of 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499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Sheet1!$H$4</c:f>
              <c:strCache>
                <c:ptCount val="1"/>
                <c:pt idx="0">
                  <c:v>Between countries</c:v>
                </c:pt>
              </c:strCache>
            </c:strRef>
          </c:tx>
          <c:spPr>
            <a:ln w="28575" cap="rnd">
              <a:solidFill>
                <a:schemeClr val="accent1"/>
              </a:solidFill>
              <a:round/>
            </a:ln>
            <a:effectLst/>
          </c:spPr>
          <c:marker>
            <c:symbol val="none"/>
          </c:marker>
          <c:cat>
            <c:numRef>
              <c:f>Sheet1!$F$5:$F$75</c:f>
              <c:numCache>
                <c:formatCode>General</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Sheet1!$H$5:$H$75</c:f>
              <c:numCache>
                <c:formatCode>General</c:formatCode>
                <c:ptCount val="71"/>
                <c:pt idx="2" formatCode="0.0">
                  <c:v>64.360860000000002</c:v>
                </c:pt>
                <c:pt idx="3" formatCode="0.0">
                  <c:v>63.717029999999994</c:v>
                </c:pt>
                <c:pt idx="4" formatCode="0.0">
                  <c:v>63.067979999999999</c:v>
                </c:pt>
                <c:pt idx="5" formatCode="0.0">
                  <c:v>62.985529999999997</c:v>
                </c:pt>
                <c:pt idx="6" formatCode="0.0">
                  <c:v>62.717970000000001</c:v>
                </c:pt>
                <c:pt idx="7" formatCode="0.0">
                  <c:v>62.566259999999993</c:v>
                </c:pt>
                <c:pt idx="8" formatCode="0.0">
                  <c:v>59.843429999999998</c:v>
                </c:pt>
                <c:pt idx="9" formatCode="0.0">
                  <c:v>61.752700000000004</c:v>
                </c:pt>
                <c:pt idx="10" formatCode="0.0">
                  <c:v>60.039030000000004</c:v>
                </c:pt>
                <c:pt idx="11" formatCode="0.0">
                  <c:v>62.371010000000005</c:v>
                </c:pt>
                <c:pt idx="12" formatCode="0.0">
                  <c:v>62.959440000000001</c:v>
                </c:pt>
                <c:pt idx="13" formatCode="0.0">
                  <c:v>62.901430000000005</c:v>
                </c:pt>
                <c:pt idx="14" formatCode="0.0">
                  <c:v>61.386310000000002</c:v>
                </c:pt>
                <c:pt idx="15" formatCode="0.0">
                  <c:v>61.115459999999999</c:v>
                </c:pt>
                <c:pt idx="16" formatCode="0.0">
                  <c:v>61.326800000000006</c:v>
                </c:pt>
                <c:pt idx="17" formatCode="0.0">
                  <c:v>61.607160000000007</c:v>
                </c:pt>
                <c:pt idx="18" formatCode="0.0">
                  <c:v>61.976240000000004</c:v>
                </c:pt>
                <c:pt idx="19" formatCode="0.0">
                  <c:v>61.716619999999999</c:v>
                </c:pt>
                <c:pt idx="20" formatCode="0.0">
                  <c:v>61.148579999999995</c:v>
                </c:pt>
                <c:pt idx="21" formatCode="0.0">
                  <c:v>61.207219999999992</c:v>
                </c:pt>
                <c:pt idx="22" formatCode="0.0">
                  <c:v>61.682429999999997</c:v>
                </c:pt>
                <c:pt idx="23" formatCode="0.0">
                  <c:v>61.807110000000002</c:v>
                </c:pt>
                <c:pt idx="24" formatCode="0.0">
                  <c:v>61.561540000000001</c:v>
                </c:pt>
                <c:pt idx="25" formatCode="0.0">
                  <c:v>61.128800000000005</c:v>
                </c:pt>
                <c:pt idx="26" formatCode="0.0">
                  <c:v>61.645139999999998</c:v>
                </c:pt>
                <c:pt idx="27" formatCode="0.0">
                  <c:v>61.524860000000004</c:v>
                </c:pt>
                <c:pt idx="28" formatCode="0.0">
                  <c:v>61.478619999999992</c:v>
                </c:pt>
                <c:pt idx="29" formatCode="0.0">
                  <c:v>61.6965</c:v>
                </c:pt>
                <c:pt idx="30" formatCode="0.0">
                  <c:v>61.269589999999994</c:v>
                </c:pt>
                <c:pt idx="31" formatCode="0.0">
                  <c:v>61.28734</c:v>
                </c:pt>
                <c:pt idx="32" formatCode="0.0">
                  <c:v>60.775999999999996</c:v>
                </c:pt>
                <c:pt idx="33" formatCode="0.0">
                  <c:v>60.634509999999999</c:v>
                </c:pt>
                <c:pt idx="34" formatCode="0.0">
                  <c:v>60.767190000000006</c:v>
                </c:pt>
                <c:pt idx="35" formatCode="0.0">
                  <c:v>60.584780000000002</c:v>
                </c:pt>
                <c:pt idx="36" formatCode="0.0">
                  <c:v>60.479099999999995</c:v>
                </c:pt>
                <c:pt idx="37" formatCode="0.0">
                  <c:v>60.278210000000001</c:v>
                </c:pt>
                <c:pt idx="38" formatCode="0.0">
                  <c:v>60.101879999999994</c:v>
                </c:pt>
                <c:pt idx="39" formatCode="0.0">
                  <c:v>60.20514</c:v>
                </c:pt>
                <c:pt idx="40" formatCode="0.0">
                  <c:v>59.755029999999998</c:v>
                </c:pt>
                <c:pt idx="41" formatCode="0.0">
                  <c:v>59.670069999999996</c:v>
                </c:pt>
                <c:pt idx="42" formatCode="0.0">
                  <c:v>59.185279999999999</c:v>
                </c:pt>
                <c:pt idx="43" formatCode="0.0">
                  <c:v>58.553449999999998</c:v>
                </c:pt>
                <c:pt idx="44" formatCode="0.0">
                  <c:v>58.266169999999995</c:v>
                </c:pt>
                <c:pt idx="45" formatCode="0.0">
                  <c:v>57.808170000000004</c:v>
                </c:pt>
                <c:pt idx="46" formatCode="0.0">
                  <c:v>57.339660000000002</c:v>
                </c:pt>
                <c:pt idx="47" formatCode="0.0">
                  <c:v>57.123579999999997</c:v>
                </c:pt>
                <c:pt idx="48" formatCode="0.0">
                  <c:v>57.106870000000001</c:v>
                </c:pt>
                <c:pt idx="49" formatCode="0.0">
                  <c:v>56.812589999999993</c:v>
                </c:pt>
                <c:pt idx="50" formatCode="0.0">
                  <c:v>56.808789999999995</c:v>
                </c:pt>
                <c:pt idx="51" formatCode="0.0">
                  <c:v>56.285810000000005</c:v>
                </c:pt>
                <c:pt idx="52" formatCode="0.0">
                  <c:v>55.836359999999999</c:v>
                </c:pt>
                <c:pt idx="53" formatCode="0.0">
                  <c:v>55.258580000000002</c:v>
                </c:pt>
                <c:pt idx="54" formatCode="0.0">
                  <c:v>54.674570000000003</c:v>
                </c:pt>
                <c:pt idx="55" formatCode="0.0">
                  <c:v>53.965589999999999</c:v>
                </c:pt>
                <c:pt idx="56" formatCode="0.0">
                  <c:v>53.190289999999997</c:v>
                </c:pt>
                <c:pt idx="57" formatCode="0.0">
                  <c:v>52.223549999999996</c:v>
                </c:pt>
                <c:pt idx="58" formatCode="0.0">
                  <c:v>51.439049999999995</c:v>
                </c:pt>
                <c:pt idx="59" formatCode="0.0">
                  <c:v>49.773569999999999</c:v>
                </c:pt>
                <c:pt idx="60" formatCode="0.0">
                  <c:v>49.094389999999997</c:v>
                </c:pt>
                <c:pt idx="61" formatCode="0.0">
                  <c:v>48.566459999999999</c:v>
                </c:pt>
                <c:pt idx="62" formatCode="0.0">
                  <c:v>48.021250000000002</c:v>
                </c:pt>
                <c:pt idx="63" formatCode="0.0">
                  <c:v>47.331530000000001</c:v>
                </c:pt>
                <c:pt idx="64" formatCode="0.0">
                  <c:v>46.784320000000001</c:v>
                </c:pt>
                <c:pt idx="65" formatCode="0.0">
                  <c:v>46.261060000000001</c:v>
                </c:pt>
                <c:pt idx="66" formatCode="0.0">
                  <c:v>45.861280000000001</c:v>
                </c:pt>
                <c:pt idx="67" formatCode="0.0">
                  <c:v>45.434690000000003</c:v>
                </c:pt>
                <c:pt idx="68" formatCode="0.0">
                  <c:v>44.970799999999997</c:v>
                </c:pt>
                <c:pt idx="69" formatCode="0.0">
                  <c:v>44.651539999999997</c:v>
                </c:pt>
                <c:pt idx="70" formatCode="0.0">
                  <c:v>44.770409999999998</c:v>
                </c:pt>
              </c:numCache>
            </c:numRef>
          </c:val>
          <c:smooth val="0"/>
          <c:extLst>
            <c:ext xmlns:c16="http://schemas.microsoft.com/office/drawing/2014/chart" uri="{C3380CC4-5D6E-409C-BE32-E72D297353CC}">
              <c16:uniqueId val="{00000000-CB06-4C39-87F1-E413E3846040}"/>
            </c:ext>
          </c:extLst>
        </c:ser>
        <c:ser>
          <c:idx val="1"/>
          <c:order val="1"/>
          <c:tx>
            <c:strRef>
              <c:f>Sheet1!$G$4</c:f>
              <c:strCache>
                <c:ptCount val="1"/>
                <c:pt idx="0">
                  <c:v>Global</c:v>
                </c:pt>
              </c:strCache>
            </c:strRef>
          </c:tx>
          <c:spPr>
            <a:ln w="28575" cap="rnd">
              <a:solidFill>
                <a:schemeClr val="accent2"/>
              </a:solidFill>
              <a:round/>
            </a:ln>
            <a:effectLst/>
          </c:spPr>
          <c:marker>
            <c:symbol val="circle"/>
            <c:size val="9"/>
            <c:spPr>
              <a:solidFill>
                <a:schemeClr val="accent2"/>
              </a:solidFill>
              <a:ln w="9525">
                <a:solidFill>
                  <a:schemeClr val="accent2"/>
                </a:solidFill>
              </a:ln>
              <a:effectLst/>
            </c:spPr>
          </c:marker>
          <c:cat>
            <c:numRef>
              <c:f>Sheet1!$F$5:$F$75</c:f>
              <c:numCache>
                <c:formatCode>General</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Sheet1!$G$5:$G$75</c:f>
              <c:numCache>
                <c:formatCode>General</c:formatCode>
                <c:ptCount val="71"/>
                <c:pt idx="0" formatCode="0">
                  <c:v>71.401180000000011</c:v>
                </c:pt>
                <c:pt idx="10" formatCode="0">
                  <c:v>71.269300000000001</c:v>
                </c:pt>
                <c:pt idx="20">
                  <c:v>72</c:v>
                </c:pt>
                <c:pt idx="30">
                  <c:v>72</c:v>
                </c:pt>
                <c:pt idx="38" formatCode="0.0">
                  <c:v>69.337000000000003</c:v>
                </c:pt>
                <c:pt idx="43">
                  <c:v>68.926000000000002</c:v>
                </c:pt>
                <c:pt idx="48">
                  <c:v>68.438000000000002</c:v>
                </c:pt>
                <c:pt idx="53" formatCode="0.0">
                  <c:v>68.486000000000004</c:v>
                </c:pt>
                <c:pt idx="58" formatCode="0.0">
                  <c:v>66.981999999999999</c:v>
                </c:pt>
                <c:pt idx="63">
                  <c:v>61.83</c:v>
                </c:pt>
                <c:pt idx="68">
                  <c:v>60.846999999999994</c:v>
                </c:pt>
              </c:numCache>
            </c:numRef>
          </c:val>
          <c:smooth val="0"/>
          <c:extLst>
            <c:ext xmlns:c16="http://schemas.microsoft.com/office/drawing/2014/chart" uri="{C3380CC4-5D6E-409C-BE32-E72D297353CC}">
              <c16:uniqueId val="{00000001-CB06-4C39-87F1-E413E3846040}"/>
            </c:ext>
          </c:extLst>
        </c:ser>
        <c:dLbls>
          <c:showLegendKey val="0"/>
          <c:showVal val="0"/>
          <c:showCatName val="0"/>
          <c:showSerName val="0"/>
          <c:showPercent val="0"/>
          <c:showBubbleSize val="0"/>
        </c:dLbls>
        <c:smooth val="0"/>
        <c:axId val="520544168"/>
        <c:axId val="520547448"/>
      </c:lineChart>
      <c:catAx>
        <c:axId val="52054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547448"/>
        <c:crosses val="autoZero"/>
        <c:auto val="1"/>
        <c:lblAlgn val="ctr"/>
        <c:lblOffset val="100"/>
        <c:tickLblSkip val="5"/>
        <c:tickMarkSkip val="5"/>
        <c:noMultiLvlLbl val="0"/>
      </c:catAx>
      <c:valAx>
        <c:axId val="520547448"/>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index</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544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92394931338912E-2"/>
          <c:y val="3.2303837498738955E-2"/>
          <c:w val="0.883404954215392"/>
          <c:h val="0.86951263213055896"/>
        </c:manualLayout>
      </c:layout>
      <c:scatterChart>
        <c:scatterStyle val="smoothMarker"/>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xVal>
            <c:numRef>
              <c:f>'DATA-RRinc_ventiles 88_08'!$E$8:$E$28</c:f>
              <c:numCache>
                <c:formatCode>General</c:formatCode>
                <c:ptCount val="21"/>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99</c:v>
                </c:pt>
                <c:pt idx="20">
                  <c:v>100</c:v>
                </c:pt>
              </c:numCache>
            </c:numRef>
          </c:xVal>
          <c:yVal>
            <c:numRef>
              <c:f>'DATA-RRinc_ventiles 88_08'!$Q$8:$Q$28</c:f>
              <c:numCache>
                <c:formatCode>0</c:formatCode>
                <c:ptCount val="21"/>
                <c:pt idx="0">
                  <c:v>15.141551314630286</c:v>
                </c:pt>
                <c:pt idx="1">
                  <c:v>38.351567583733768</c:v>
                </c:pt>
                <c:pt idx="2">
                  <c:v>39.040307902716265</c:v>
                </c:pt>
                <c:pt idx="3">
                  <c:v>41.712699681677393</c:v>
                </c:pt>
                <c:pt idx="4">
                  <c:v>46.445970003125758</c:v>
                </c:pt>
                <c:pt idx="5">
                  <c:v>51.811222405376498</c:v>
                </c:pt>
                <c:pt idx="6">
                  <c:v>59.665163207342317</c:v>
                </c:pt>
                <c:pt idx="7">
                  <c:v>64.772838138746323</c:v>
                </c:pt>
                <c:pt idx="8">
                  <c:v>66.143381979913414</c:v>
                </c:pt>
                <c:pt idx="9">
                  <c:v>67.426761191634597</c:v>
                </c:pt>
                <c:pt idx="10">
                  <c:v>75.810722173508765</c:v>
                </c:pt>
                <c:pt idx="11">
                  <c:v>69.822685831394352</c:v>
                </c:pt>
                <c:pt idx="12">
                  <c:v>62.811730851432614</c:v>
                </c:pt>
                <c:pt idx="13">
                  <c:v>59.66451156374675</c:v>
                </c:pt>
                <c:pt idx="14">
                  <c:v>28.150317326290498</c:v>
                </c:pt>
                <c:pt idx="15">
                  <c:v>1.2841086782211075</c:v>
                </c:pt>
                <c:pt idx="16">
                  <c:v>3.697601541629969</c:v>
                </c:pt>
                <c:pt idx="17">
                  <c:v>5.7769838772562032</c:v>
                </c:pt>
                <c:pt idx="18">
                  <c:v>16.614918729929016</c:v>
                </c:pt>
                <c:pt idx="19">
                  <c:v>26.854699529886329</c:v>
                </c:pt>
                <c:pt idx="20">
                  <c:v>64.799799201219187</c:v>
                </c:pt>
              </c:numCache>
            </c:numRef>
          </c:yVal>
          <c:smooth val="1"/>
          <c:extLst>
            <c:ext xmlns:c16="http://schemas.microsoft.com/office/drawing/2014/chart" uri="{C3380CC4-5D6E-409C-BE32-E72D297353CC}">
              <c16:uniqueId val="{00000000-E9A9-442A-AB6F-04C9B64FAE2D}"/>
            </c:ext>
          </c:extLst>
        </c:ser>
        <c:dLbls>
          <c:showLegendKey val="0"/>
          <c:showVal val="0"/>
          <c:showCatName val="0"/>
          <c:showSerName val="0"/>
          <c:showPercent val="0"/>
          <c:showBubbleSize val="0"/>
        </c:dLbls>
        <c:axId val="347801192"/>
        <c:axId val="347796096"/>
      </c:scatterChart>
      <c:valAx>
        <c:axId val="34780119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Percentile of  global income distribution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796096"/>
        <c:crosses val="autoZero"/>
        <c:crossBetween val="midCat"/>
      </c:valAx>
      <c:valAx>
        <c:axId val="34779609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Real PPP income change (in 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780119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Global growth incidence curve 2008-13 (PPP dollars)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Adjusted_GIC!$P$7</c:f>
              <c:strCache>
                <c:ptCount val="1"/>
                <c:pt idx="0">
                  <c:v>Adjusted</c:v>
                </c:pt>
              </c:strCache>
            </c:strRef>
          </c:tx>
          <c:spPr>
            <a:ln w="28575" cap="rnd">
              <a:solidFill>
                <a:schemeClr val="accent1"/>
              </a:solidFill>
              <a:round/>
            </a:ln>
            <a:effectLst/>
          </c:spPr>
          <c:marker>
            <c:symbol val="none"/>
          </c:marker>
          <c:val>
            <c:numRef>
              <c:f>Adjusted_GIC!$P$12:$P$108</c:f>
              <c:numCache>
                <c:formatCode>0</c:formatCode>
                <c:ptCount val="97"/>
                <c:pt idx="0">
                  <c:v>50.199470721775107</c:v>
                </c:pt>
                <c:pt idx="1">
                  <c:v>50.368574752392561</c:v>
                </c:pt>
                <c:pt idx="2">
                  <c:v>47.96078864580182</c:v>
                </c:pt>
                <c:pt idx="3">
                  <c:v>47.138915895116625</c:v>
                </c:pt>
                <c:pt idx="4">
                  <c:v>46.797329693887214</c:v>
                </c:pt>
                <c:pt idx="5">
                  <c:v>46.66547186430703</c:v>
                </c:pt>
                <c:pt idx="6">
                  <c:v>47.32764044161366</c:v>
                </c:pt>
                <c:pt idx="7">
                  <c:v>46.002547495690393</c:v>
                </c:pt>
                <c:pt idx="8">
                  <c:v>45.525624405913568</c:v>
                </c:pt>
                <c:pt idx="9">
                  <c:v>45.842376742483147</c:v>
                </c:pt>
                <c:pt idx="10">
                  <c:v>45.530348244033526</c:v>
                </c:pt>
                <c:pt idx="11">
                  <c:v>45.253983222585667</c:v>
                </c:pt>
                <c:pt idx="12">
                  <c:v>45.321878538611493</c:v>
                </c:pt>
                <c:pt idx="13">
                  <c:v>45.355793557712218</c:v>
                </c:pt>
                <c:pt idx="14">
                  <c:v>45.14257557057546</c:v>
                </c:pt>
                <c:pt idx="15">
                  <c:v>45.270621202118491</c:v>
                </c:pt>
                <c:pt idx="16">
                  <c:v>45.797458481465839</c:v>
                </c:pt>
                <c:pt idx="17">
                  <c:v>45.984509365550807</c:v>
                </c:pt>
                <c:pt idx="18">
                  <c:v>46.183860188143065</c:v>
                </c:pt>
                <c:pt idx="19">
                  <c:v>46.29902495836582</c:v>
                </c:pt>
                <c:pt idx="20">
                  <c:v>46.482722702443027</c:v>
                </c:pt>
                <c:pt idx="21">
                  <c:v>46.671222816194287</c:v>
                </c:pt>
                <c:pt idx="22">
                  <c:v>47.080726486259785</c:v>
                </c:pt>
                <c:pt idx="23">
                  <c:v>47.533646163511413</c:v>
                </c:pt>
                <c:pt idx="24">
                  <c:v>47.270264857531409</c:v>
                </c:pt>
                <c:pt idx="25">
                  <c:v>47.667457513109127</c:v>
                </c:pt>
                <c:pt idx="26">
                  <c:v>48.374249184310194</c:v>
                </c:pt>
                <c:pt idx="27">
                  <c:v>48.908779903510833</c:v>
                </c:pt>
                <c:pt idx="28">
                  <c:v>49.830499496261417</c:v>
                </c:pt>
                <c:pt idx="29">
                  <c:v>50.577848002386446</c:v>
                </c:pt>
                <c:pt idx="30">
                  <c:v>51.209213623112326</c:v>
                </c:pt>
                <c:pt idx="31">
                  <c:v>51.21104151864435</c:v>
                </c:pt>
                <c:pt idx="32">
                  <c:v>51.741915690476084</c:v>
                </c:pt>
                <c:pt idx="33">
                  <c:v>53.000793845342265</c:v>
                </c:pt>
                <c:pt idx="34">
                  <c:v>53.470841736840043</c:v>
                </c:pt>
                <c:pt idx="35">
                  <c:v>54.143241593837118</c:v>
                </c:pt>
                <c:pt idx="36">
                  <c:v>54.110283722342722</c:v>
                </c:pt>
                <c:pt idx="37">
                  <c:v>54.752328613798284</c:v>
                </c:pt>
                <c:pt idx="38">
                  <c:v>55.181545326527484</c:v>
                </c:pt>
                <c:pt idx="39">
                  <c:v>55.502934888500292</c:v>
                </c:pt>
                <c:pt idx="40">
                  <c:v>55.513374492689273</c:v>
                </c:pt>
                <c:pt idx="41">
                  <c:v>55.706799595088043</c:v>
                </c:pt>
                <c:pt idx="42">
                  <c:v>56.350347353044228</c:v>
                </c:pt>
                <c:pt idx="43">
                  <c:v>56.131156708965271</c:v>
                </c:pt>
                <c:pt idx="44">
                  <c:v>55.840698837928684</c:v>
                </c:pt>
                <c:pt idx="45">
                  <c:v>55.802936421479174</c:v>
                </c:pt>
                <c:pt idx="46">
                  <c:v>56.600351380049794</c:v>
                </c:pt>
                <c:pt idx="47">
                  <c:v>57.06696220811012</c:v>
                </c:pt>
                <c:pt idx="48">
                  <c:v>57.318867748049442</c:v>
                </c:pt>
                <c:pt idx="49">
                  <c:v>57.487713118450934</c:v>
                </c:pt>
                <c:pt idx="50">
                  <c:v>57.500779061181404</c:v>
                </c:pt>
                <c:pt idx="51">
                  <c:v>57.152241532986061</c:v>
                </c:pt>
                <c:pt idx="52">
                  <c:v>56.061654840940697</c:v>
                </c:pt>
                <c:pt idx="53">
                  <c:v>55.969053842621427</c:v>
                </c:pt>
                <c:pt idx="54">
                  <c:v>56.179732729953557</c:v>
                </c:pt>
                <c:pt idx="55">
                  <c:v>54.594908255938492</c:v>
                </c:pt>
                <c:pt idx="56">
                  <c:v>54.169348017897832</c:v>
                </c:pt>
                <c:pt idx="57">
                  <c:v>52.750494096130083</c:v>
                </c:pt>
                <c:pt idx="58">
                  <c:v>50.435808942868917</c:v>
                </c:pt>
                <c:pt idx="59">
                  <c:v>48.896494025519942</c:v>
                </c:pt>
                <c:pt idx="60">
                  <c:v>47.635223897121115</c:v>
                </c:pt>
                <c:pt idx="61">
                  <c:v>45.662632399519531</c:v>
                </c:pt>
                <c:pt idx="62">
                  <c:v>44.267919112215615</c:v>
                </c:pt>
                <c:pt idx="63">
                  <c:v>42.412274146894838</c:v>
                </c:pt>
                <c:pt idx="64">
                  <c:v>40.661148310282073</c:v>
                </c:pt>
                <c:pt idx="65">
                  <c:v>39.06365045087761</c:v>
                </c:pt>
                <c:pt idx="66">
                  <c:v>37.404669227638301</c:v>
                </c:pt>
                <c:pt idx="67">
                  <c:v>35.664540172299432</c:v>
                </c:pt>
                <c:pt idx="68">
                  <c:v>34.22882804777749</c:v>
                </c:pt>
                <c:pt idx="69">
                  <c:v>32.244505219513982</c:v>
                </c:pt>
                <c:pt idx="70">
                  <c:v>31.351475384548255</c:v>
                </c:pt>
                <c:pt idx="71">
                  <c:v>30.396799661102449</c:v>
                </c:pt>
                <c:pt idx="72">
                  <c:v>29.759537129865166</c:v>
                </c:pt>
                <c:pt idx="73">
                  <c:v>28.419021951548196</c:v>
                </c:pt>
                <c:pt idx="74">
                  <c:v>27.350317151534242</c:v>
                </c:pt>
                <c:pt idx="75">
                  <c:v>25.290271575733026</c:v>
                </c:pt>
                <c:pt idx="76">
                  <c:v>24.288815174973987</c:v>
                </c:pt>
                <c:pt idx="77">
                  <c:v>23.593972697324126</c:v>
                </c:pt>
                <c:pt idx="78">
                  <c:v>23.261913274302472</c:v>
                </c:pt>
                <c:pt idx="79">
                  <c:v>22.049748395730617</c:v>
                </c:pt>
                <c:pt idx="80">
                  <c:v>20.176249610170593</c:v>
                </c:pt>
                <c:pt idx="81">
                  <c:v>18.64162777601215</c:v>
                </c:pt>
                <c:pt idx="82">
                  <c:v>18.648429149158964</c:v>
                </c:pt>
                <c:pt idx="83">
                  <c:v>16.054905273553821</c:v>
                </c:pt>
                <c:pt idx="84">
                  <c:v>14.390348873293268</c:v>
                </c:pt>
                <c:pt idx="85">
                  <c:v>15.043517729695077</c:v>
                </c:pt>
                <c:pt idx="86">
                  <c:v>14.302472447745762</c:v>
                </c:pt>
                <c:pt idx="87">
                  <c:v>12.957025681209666</c:v>
                </c:pt>
                <c:pt idx="88">
                  <c:v>11.449097327398627</c:v>
                </c:pt>
                <c:pt idx="89">
                  <c:v>11.398944162093638</c:v>
                </c:pt>
                <c:pt idx="90">
                  <c:v>11.810711800121476</c:v>
                </c:pt>
                <c:pt idx="91">
                  <c:v>10.942530671162931</c:v>
                </c:pt>
                <c:pt idx="92">
                  <c:v>11.204967482909311</c:v>
                </c:pt>
                <c:pt idx="93">
                  <c:v>12.514388917938724</c:v>
                </c:pt>
                <c:pt idx="94">
                  <c:v>14.610209301527298</c:v>
                </c:pt>
                <c:pt idx="95">
                  <c:v>15.330284846138653</c:v>
                </c:pt>
                <c:pt idx="96">
                  <c:v>12.851849324194164</c:v>
                </c:pt>
              </c:numCache>
            </c:numRef>
          </c:val>
          <c:smooth val="0"/>
          <c:extLst>
            <c:ext xmlns:c16="http://schemas.microsoft.com/office/drawing/2014/chart" uri="{C3380CC4-5D6E-409C-BE32-E72D297353CC}">
              <c16:uniqueId val="{00000000-7427-4B29-8D54-B1EFDFF97DA9}"/>
            </c:ext>
          </c:extLst>
        </c:ser>
        <c:ser>
          <c:idx val="1"/>
          <c:order val="1"/>
          <c:tx>
            <c:strRef>
              <c:f>Adjusted_GIC!$Q$7</c:f>
              <c:strCache>
                <c:ptCount val="1"/>
                <c:pt idx="0">
                  <c:v>Unadjussted</c:v>
                </c:pt>
              </c:strCache>
            </c:strRef>
          </c:tx>
          <c:spPr>
            <a:ln w="28575" cap="rnd">
              <a:solidFill>
                <a:schemeClr val="accent2"/>
              </a:solidFill>
              <a:prstDash val="dash"/>
              <a:round/>
            </a:ln>
            <a:effectLst/>
          </c:spPr>
          <c:marker>
            <c:symbol val="none"/>
          </c:marker>
          <c:val>
            <c:numRef>
              <c:f>Adjusted_GIC!$Q$12:$Q$108</c:f>
              <c:numCache>
                <c:formatCode>0</c:formatCode>
                <c:ptCount val="97"/>
                <c:pt idx="0">
                  <c:v>50.199470721775107</c:v>
                </c:pt>
                <c:pt idx="1">
                  <c:v>50.371475336230034</c:v>
                </c:pt>
                <c:pt idx="2">
                  <c:v>47.960916420494137</c:v>
                </c:pt>
                <c:pt idx="3">
                  <c:v>47.132829905350526</c:v>
                </c:pt>
                <c:pt idx="4">
                  <c:v>46.797329693887214</c:v>
                </c:pt>
                <c:pt idx="5">
                  <c:v>46.668759821615467</c:v>
                </c:pt>
                <c:pt idx="6">
                  <c:v>47.38931220798144</c:v>
                </c:pt>
                <c:pt idx="7">
                  <c:v>46.042436159476473</c:v>
                </c:pt>
                <c:pt idx="8">
                  <c:v>45.547576136865466</c:v>
                </c:pt>
                <c:pt idx="9">
                  <c:v>45.889282696405573</c:v>
                </c:pt>
                <c:pt idx="10">
                  <c:v>45.543358824023898</c:v>
                </c:pt>
                <c:pt idx="11">
                  <c:v>45.305915458425531</c:v>
                </c:pt>
                <c:pt idx="12">
                  <c:v>45.458257500311383</c:v>
                </c:pt>
                <c:pt idx="13">
                  <c:v>45.5961119320732</c:v>
                </c:pt>
                <c:pt idx="14">
                  <c:v>45.327187040625546</c:v>
                </c:pt>
                <c:pt idx="15">
                  <c:v>45.387455854535808</c:v>
                </c:pt>
                <c:pt idx="16">
                  <c:v>45.878463687120139</c:v>
                </c:pt>
                <c:pt idx="17">
                  <c:v>46.112548451068783</c:v>
                </c:pt>
                <c:pt idx="18">
                  <c:v>46.264182508996463</c:v>
                </c:pt>
                <c:pt idx="19">
                  <c:v>46.389294679866744</c:v>
                </c:pt>
                <c:pt idx="20">
                  <c:v>46.573482917557499</c:v>
                </c:pt>
                <c:pt idx="21">
                  <c:v>46.793139685701931</c:v>
                </c:pt>
                <c:pt idx="22">
                  <c:v>47.233332655251424</c:v>
                </c:pt>
                <c:pt idx="23">
                  <c:v>47.662207217026008</c:v>
                </c:pt>
                <c:pt idx="24">
                  <c:v>47.795049886864071</c:v>
                </c:pt>
                <c:pt idx="25">
                  <c:v>48.262966424767548</c:v>
                </c:pt>
                <c:pt idx="26">
                  <c:v>48.44160416397105</c:v>
                </c:pt>
                <c:pt idx="27">
                  <c:v>48.932158223146097</c:v>
                </c:pt>
                <c:pt idx="28">
                  <c:v>49.882334428186283</c:v>
                </c:pt>
                <c:pt idx="29">
                  <c:v>50.627565950342102</c:v>
                </c:pt>
                <c:pt idx="30">
                  <c:v>50.998960705557138</c:v>
                </c:pt>
                <c:pt idx="31">
                  <c:v>51.390977644317438</c:v>
                </c:pt>
                <c:pt idx="32">
                  <c:v>52.311277128223097</c:v>
                </c:pt>
                <c:pt idx="33">
                  <c:v>53.03482464350202</c:v>
                </c:pt>
                <c:pt idx="34">
                  <c:v>53.628270822163479</c:v>
                </c:pt>
                <c:pt idx="35">
                  <c:v>54.402665598723999</c:v>
                </c:pt>
                <c:pt idx="36">
                  <c:v>54.179779682971628</c:v>
                </c:pt>
                <c:pt idx="37">
                  <c:v>54.761390109952266</c:v>
                </c:pt>
                <c:pt idx="38">
                  <c:v>55.395659605226854</c:v>
                </c:pt>
                <c:pt idx="39">
                  <c:v>55.964739485791306</c:v>
                </c:pt>
                <c:pt idx="40">
                  <c:v>56.327402142585051</c:v>
                </c:pt>
                <c:pt idx="41">
                  <c:v>56.045629957578733</c:v>
                </c:pt>
                <c:pt idx="42">
                  <c:v>56.042157760283253</c:v>
                </c:pt>
                <c:pt idx="43">
                  <c:v>56.495007604727434</c:v>
                </c:pt>
                <c:pt idx="44">
                  <c:v>56.772829788415294</c:v>
                </c:pt>
                <c:pt idx="45">
                  <c:v>56.817398043337718</c:v>
                </c:pt>
                <c:pt idx="46">
                  <c:v>56.584663720386644</c:v>
                </c:pt>
                <c:pt idx="47">
                  <c:v>56.660881708865162</c:v>
                </c:pt>
                <c:pt idx="48">
                  <c:v>57.077529323026745</c:v>
                </c:pt>
                <c:pt idx="49">
                  <c:v>56.464843840525482</c:v>
                </c:pt>
                <c:pt idx="50">
                  <c:v>56.402518442434094</c:v>
                </c:pt>
                <c:pt idx="51">
                  <c:v>55.953047879464805</c:v>
                </c:pt>
                <c:pt idx="52">
                  <c:v>54.908580521868778</c:v>
                </c:pt>
                <c:pt idx="53">
                  <c:v>53.672438160590417</c:v>
                </c:pt>
                <c:pt idx="54">
                  <c:v>53.795193164653668</c:v>
                </c:pt>
                <c:pt idx="55">
                  <c:v>53.491851803520937</c:v>
                </c:pt>
                <c:pt idx="56">
                  <c:v>53.188459650580789</c:v>
                </c:pt>
                <c:pt idx="57">
                  <c:v>53.232732367098578</c:v>
                </c:pt>
                <c:pt idx="58">
                  <c:v>51.800127568946699</c:v>
                </c:pt>
                <c:pt idx="59">
                  <c:v>51.363625217990247</c:v>
                </c:pt>
                <c:pt idx="60">
                  <c:v>50.318768320164239</c:v>
                </c:pt>
                <c:pt idx="61">
                  <c:v>50.286664344090816</c:v>
                </c:pt>
                <c:pt idx="62">
                  <c:v>49.380652381779889</c:v>
                </c:pt>
                <c:pt idx="63">
                  <c:v>48.144869631682184</c:v>
                </c:pt>
                <c:pt idx="64">
                  <c:v>46.334696976478476</c:v>
                </c:pt>
                <c:pt idx="65">
                  <c:v>46.442564251674852</c:v>
                </c:pt>
                <c:pt idx="66">
                  <c:v>45.314138374834954</c:v>
                </c:pt>
                <c:pt idx="67">
                  <c:v>44.554310866564293</c:v>
                </c:pt>
                <c:pt idx="68">
                  <c:v>44.160465450034266</c:v>
                </c:pt>
                <c:pt idx="69">
                  <c:v>42.174326474853665</c:v>
                </c:pt>
                <c:pt idx="70">
                  <c:v>40.928885701471259</c:v>
                </c:pt>
                <c:pt idx="71">
                  <c:v>40.063673861048365</c:v>
                </c:pt>
                <c:pt idx="72">
                  <c:v>39.602444587005571</c:v>
                </c:pt>
                <c:pt idx="73">
                  <c:v>37.504686323437156</c:v>
                </c:pt>
                <c:pt idx="74">
                  <c:v>35.256858106286245</c:v>
                </c:pt>
                <c:pt idx="75">
                  <c:v>34.207076983963617</c:v>
                </c:pt>
                <c:pt idx="76">
                  <c:v>32.537618578296382</c:v>
                </c:pt>
                <c:pt idx="77">
                  <c:v>30.415601721734852</c:v>
                </c:pt>
                <c:pt idx="78">
                  <c:v>28.1289806605302</c:v>
                </c:pt>
                <c:pt idx="79">
                  <c:v>26.328908210924883</c:v>
                </c:pt>
                <c:pt idx="80">
                  <c:v>24.768680515855369</c:v>
                </c:pt>
                <c:pt idx="81">
                  <c:v>22.354123295435958</c:v>
                </c:pt>
                <c:pt idx="82">
                  <c:v>20.532943167205818</c:v>
                </c:pt>
                <c:pt idx="83">
                  <c:v>18.675562879103925</c:v>
                </c:pt>
                <c:pt idx="84">
                  <c:v>16.298316473245333</c:v>
                </c:pt>
                <c:pt idx="85">
                  <c:v>15.489760772603066</c:v>
                </c:pt>
                <c:pt idx="86">
                  <c:v>16.185085451519711</c:v>
                </c:pt>
                <c:pt idx="87">
                  <c:v>14.809456222886075</c:v>
                </c:pt>
                <c:pt idx="88">
                  <c:v>12.898063906884571</c:v>
                </c:pt>
                <c:pt idx="89">
                  <c:v>11.665864543158499</c:v>
                </c:pt>
                <c:pt idx="90">
                  <c:v>10.421306419474895</c:v>
                </c:pt>
                <c:pt idx="91">
                  <c:v>11.45161348850101</c:v>
                </c:pt>
                <c:pt idx="92">
                  <c:v>11.613148748427671</c:v>
                </c:pt>
                <c:pt idx="93">
                  <c:v>11.427888067878179</c:v>
                </c:pt>
                <c:pt idx="94">
                  <c:v>11.256021356640966</c:v>
                </c:pt>
                <c:pt idx="95">
                  <c:v>9.8605730182790285</c:v>
                </c:pt>
                <c:pt idx="96">
                  <c:v>5.6781475383089308</c:v>
                </c:pt>
              </c:numCache>
            </c:numRef>
          </c:val>
          <c:smooth val="0"/>
          <c:extLst>
            <c:ext xmlns:c16="http://schemas.microsoft.com/office/drawing/2014/chart" uri="{C3380CC4-5D6E-409C-BE32-E72D297353CC}">
              <c16:uniqueId val="{00000001-7427-4B29-8D54-B1EFDFF97DA9}"/>
            </c:ext>
          </c:extLst>
        </c:ser>
        <c:dLbls>
          <c:showLegendKey val="0"/>
          <c:showVal val="0"/>
          <c:showCatName val="0"/>
          <c:showSerName val="0"/>
          <c:showPercent val="0"/>
          <c:showBubbleSize val="0"/>
        </c:dLbls>
        <c:smooth val="0"/>
        <c:axId val="486452624"/>
        <c:axId val="435028848"/>
      </c:lineChart>
      <c:catAx>
        <c:axId val="4864526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Global income percentile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5028848"/>
        <c:crosses val="autoZero"/>
        <c:auto val="1"/>
        <c:lblAlgn val="ctr"/>
        <c:lblOffset val="100"/>
        <c:tickLblSkip val="10"/>
        <c:noMultiLvlLbl val="0"/>
      </c:catAx>
      <c:valAx>
        <c:axId val="435028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Cumulative growth (in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645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8"/>
            <c:spPr>
              <a:solidFill>
                <a:schemeClr val="accent1"/>
              </a:solidFill>
              <a:ln w="9525">
                <a:solidFill>
                  <a:schemeClr val="accent1"/>
                </a:solidFill>
              </a:ln>
              <a:effectLst/>
            </c:spPr>
          </c:marker>
          <c:xVal>
            <c:numRef>
              <c:f>'BASIC_World 2018'!$C$50:$C$147</c:f>
              <c:numCache>
                <c:formatCode>General</c:formatCode>
                <c:ptCount val="9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numCache>
            </c:numRef>
          </c:xVal>
          <c:yVal>
            <c:numRef>
              <c:f>'BASIC_World 2018'!$I$50:$I$147</c:f>
              <c:numCache>
                <c:formatCode>0</c:formatCode>
                <c:ptCount val="98"/>
                <c:pt idx="0">
                  <c:v>36.584536975841765</c:v>
                </c:pt>
                <c:pt idx="1">
                  <c:v>37.769650023573909</c:v>
                </c:pt>
                <c:pt idx="2">
                  <c:v>36.445299516922432</c:v>
                </c:pt>
                <c:pt idx="3">
                  <c:v>36.089905856652059</c:v>
                </c:pt>
                <c:pt idx="4">
                  <c:v>34.85632984072604</c:v>
                </c:pt>
                <c:pt idx="5">
                  <c:v>33.68550151042178</c:v>
                </c:pt>
                <c:pt idx="6">
                  <c:v>33.643815549942666</c:v>
                </c:pt>
                <c:pt idx="7">
                  <c:v>30.748767628919047</c:v>
                </c:pt>
                <c:pt idx="8">
                  <c:v>32.104232166820921</c:v>
                </c:pt>
                <c:pt idx="9">
                  <c:v>30.465204684757797</c:v>
                </c:pt>
                <c:pt idx="10">
                  <c:v>28.787082444613631</c:v>
                </c:pt>
                <c:pt idx="11">
                  <c:v>29.380188544063035</c:v>
                </c:pt>
                <c:pt idx="12">
                  <c:v>28.462544896417285</c:v>
                </c:pt>
                <c:pt idx="13">
                  <c:v>29.570873815900267</c:v>
                </c:pt>
                <c:pt idx="14">
                  <c:v>29.738979537923992</c:v>
                </c:pt>
                <c:pt idx="15">
                  <c:v>29.233101918288828</c:v>
                </c:pt>
                <c:pt idx="16">
                  <c:v>28.541245139582895</c:v>
                </c:pt>
                <c:pt idx="17">
                  <c:v>27.926578023208904</c:v>
                </c:pt>
                <c:pt idx="18">
                  <c:v>26.885116694370794</c:v>
                </c:pt>
                <c:pt idx="19">
                  <c:v>27.811886312773272</c:v>
                </c:pt>
                <c:pt idx="20">
                  <c:v>27.598456168147798</c:v>
                </c:pt>
                <c:pt idx="21">
                  <c:v>26.771353638706952</c:v>
                </c:pt>
                <c:pt idx="22">
                  <c:v>27.121522356272543</c:v>
                </c:pt>
                <c:pt idx="23">
                  <c:v>28.577797586085786</c:v>
                </c:pt>
                <c:pt idx="24">
                  <c:v>26.987782410586924</c:v>
                </c:pt>
                <c:pt idx="25">
                  <c:v>27.11677178373073</c:v>
                </c:pt>
                <c:pt idx="26">
                  <c:v>28.398139062125761</c:v>
                </c:pt>
                <c:pt idx="27">
                  <c:v>26.692713836521676</c:v>
                </c:pt>
                <c:pt idx="28">
                  <c:v>27.19060972270826</c:v>
                </c:pt>
                <c:pt idx="29">
                  <c:v>28.135373683314178</c:v>
                </c:pt>
                <c:pt idx="30">
                  <c:v>26.947318479350457</c:v>
                </c:pt>
                <c:pt idx="31">
                  <c:v>27.866615515436589</c:v>
                </c:pt>
                <c:pt idx="32">
                  <c:v>27.144152038797564</c:v>
                </c:pt>
                <c:pt idx="33">
                  <c:v>27.001622399059567</c:v>
                </c:pt>
                <c:pt idx="34">
                  <c:v>26.839370489511527</c:v>
                </c:pt>
                <c:pt idx="35">
                  <c:v>27.065778534712837</c:v>
                </c:pt>
                <c:pt idx="36">
                  <c:v>27.117729979300908</c:v>
                </c:pt>
                <c:pt idx="37">
                  <c:v>26.672905921800695</c:v>
                </c:pt>
                <c:pt idx="38">
                  <c:v>27.912801278128207</c:v>
                </c:pt>
                <c:pt idx="39">
                  <c:v>27.176177192765707</c:v>
                </c:pt>
                <c:pt idx="40">
                  <c:v>27.166234442190106</c:v>
                </c:pt>
                <c:pt idx="41">
                  <c:v>26.099754875251424</c:v>
                </c:pt>
                <c:pt idx="42">
                  <c:v>27.131177474299626</c:v>
                </c:pt>
                <c:pt idx="43">
                  <c:v>26.981300036863367</c:v>
                </c:pt>
                <c:pt idx="44">
                  <c:v>27.031706022520076</c:v>
                </c:pt>
                <c:pt idx="45">
                  <c:v>26.614573342286874</c:v>
                </c:pt>
                <c:pt idx="46">
                  <c:v>25.333684051092199</c:v>
                </c:pt>
                <c:pt idx="47">
                  <c:v>27.232500530500104</c:v>
                </c:pt>
                <c:pt idx="48">
                  <c:v>27.655741711309666</c:v>
                </c:pt>
                <c:pt idx="49">
                  <c:v>26.761693143402997</c:v>
                </c:pt>
                <c:pt idx="50">
                  <c:v>26.099670097925909</c:v>
                </c:pt>
                <c:pt idx="51">
                  <c:v>24.29764126076217</c:v>
                </c:pt>
                <c:pt idx="52">
                  <c:v>27.826440706010814</c:v>
                </c:pt>
                <c:pt idx="53">
                  <c:v>26.624877883232823</c:v>
                </c:pt>
                <c:pt idx="54">
                  <c:v>26.210955064952945</c:v>
                </c:pt>
                <c:pt idx="55">
                  <c:v>27.135875334147876</c:v>
                </c:pt>
                <c:pt idx="56">
                  <c:v>24.882314912961512</c:v>
                </c:pt>
                <c:pt idx="57">
                  <c:v>26.767166388007269</c:v>
                </c:pt>
                <c:pt idx="58">
                  <c:v>25.31691073260458</c:v>
                </c:pt>
                <c:pt idx="59">
                  <c:v>24.632753808390873</c:v>
                </c:pt>
                <c:pt idx="60">
                  <c:v>27.402736270383233</c:v>
                </c:pt>
                <c:pt idx="61">
                  <c:v>25.102750694251206</c:v>
                </c:pt>
                <c:pt idx="62">
                  <c:v>27.403633341389423</c:v>
                </c:pt>
                <c:pt idx="63">
                  <c:v>24.318872289620529</c:v>
                </c:pt>
                <c:pt idx="64">
                  <c:v>26.707417178697757</c:v>
                </c:pt>
                <c:pt idx="65">
                  <c:v>25.82136202163996</c:v>
                </c:pt>
                <c:pt idx="66">
                  <c:v>25.309194187927318</c:v>
                </c:pt>
                <c:pt idx="67">
                  <c:v>27.432680479512083</c:v>
                </c:pt>
                <c:pt idx="68">
                  <c:v>26.036847316102762</c:v>
                </c:pt>
                <c:pt idx="69">
                  <c:v>25.597030381993235</c:v>
                </c:pt>
                <c:pt idx="70">
                  <c:v>26.445555403674149</c:v>
                </c:pt>
                <c:pt idx="71">
                  <c:v>27.503726489086233</c:v>
                </c:pt>
                <c:pt idx="72">
                  <c:v>25.748653711688419</c:v>
                </c:pt>
                <c:pt idx="73">
                  <c:v>26.4699927544481</c:v>
                </c:pt>
                <c:pt idx="74">
                  <c:v>25.167485728907213</c:v>
                </c:pt>
                <c:pt idx="75">
                  <c:v>27.284535916720731</c:v>
                </c:pt>
                <c:pt idx="76">
                  <c:v>25.855268410583989</c:v>
                </c:pt>
                <c:pt idx="77">
                  <c:v>26.711986851610646</c:v>
                </c:pt>
                <c:pt idx="78">
                  <c:v>24.901041068823314</c:v>
                </c:pt>
                <c:pt idx="79">
                  <c:v>23.345747866939327</c:v>
                </c:pt>
                <c:pt idx="80">
                  <c:v>24.825032688042548</c:v>
                </c:pt>
                <c:pt idx="81">
                  <c:v>22.750799772832451</c:v>
                </c:pt>
                <c:pt idx="82">
                  <c:v>20.060669163774048</c:v>
                </c:pt>
                <c:pt idx="83">
                  <c:v>20.486495522746818</c:v>
                </c:pt>
                <c:pt idx="84">
                  <c:v>21.03878350223949</c:v>
                </c:pt>
                <c:pt idx="85">
                  <c:v>19.273068263836546</c:v>
                </c:pt>
                <c:pt idx="86">
                  <c:v>18.917552299229111</c:v>
                </c:pt>
                <c:pt idx="87">
                  <c:v>17.805713785936071</c:v>
                </c:pt>
                <c:pt idx="88">
                  <c:v>17.6176689781548</c:v>
                </c:pt>
                <c:pt idx="89">
                  <c:v>16.573982393517326</c:v>
                </c:pt>
                <c:pt idx="90">
                  <c:v>16.692950106059978</c:v>
                </c:pt>
                <c:pt idx="91">
                  <c:v>17.813560112320602</c:v>
                </c:pt>
                <c:pt idx="92">
                  <c:v>15.987139278302154</c:v>
                </c:pt>
                <c:pt idx="93">
                  <c:v>15.549395670765275</c:v>
                </c:pt>
                <c:pt idx="94">
                  <c:v>14.446201484907695</c:v>
                </c:pt>
                <c:pt idx="95">
                  <c:v>13.675050789448662</c:v>
                </c:pt>
                <c:pt idx="96">
                  <c:v>16.555176013321194</c:v>
                </c:pt>
                <c:pt idx="97">
                  <c:v>16.960020098761564</c:v>
                </c:pt>
              </c:numCache>
            </c:numRef>
          </c:yVal>
          <c:smooth val="0"/>
          <c:extLst>
            <c:ext xmlns:c16="http://schemas.microsoft.com/office/drawing/2014/chart" uri="{C3380CC4-5D6E-409C-BE32-E72D297353CC}">
              <c16:uniqueId val="{00000000-9FA5-407C-A7FD-8E5501BE61DB}"/>
            </c:ext>
          </c:extLst>
        </c:ser>
        <c:dLbls>
          <c:showLegendKey val="0"/>
          <c:showVal val="0"/>
          <c:showCatName val="0"/>
          <c:showSerName val="0"/>
          <c:showPercent val="0"/>
          <c:showBubbleSize val="0"/>
        </c:dLbls>
        <c:axId val="1506072256"/>
        <c:axId val="1506081824"/>
      </c:scatterChart>
      <c:valAx>
        <c:axId val="150607225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Percentile of income distribution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6081824"/>
        <c:crosses val="autoZero"/>
        <c:crossBetween val="midCat"/>
      </c:valAx>
      <c:valAx>
        <c:axId val="150608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Real growth (in 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60722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Global incidence curves 1988-2008 and 2008-18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'New elephant'!$Y$5</c:f>
              <c:strCache>
                <c:ptCount val="1"/>
                <c:pt idx="0">
                  <c:v>1988-08</c:v>
                </c:pt>
              </c:strCache>
            </c:strRef>
          </c:tx>
          <c:spPr>
            <a:ln w="57150" cap="rnd">
              <a:solidFill>
                <a:schemeClr val="accent1"/>
              </a:solidFill>
              <a:round/>
            </a:ln>
            <a:effectLst/>
          </c:spPr>
          <c:marker>
            <c:symbol val="none"/>
          </c:marker>
          <c:cat>
            <c:strRef>
              <c:f>'New elephant'!$S$6:$S$26</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96-99</c:v>
                </c:pt>
                <c:pt idx="20">
                  <c:v>Top 1%</c:v>
                </c:pt>
              </c:strCache>
            </c:strRef>
          </c:cat>
          <c:val>
            <c:numRef>
              <c:f>'New elephant'!$Y$6:$Y$26</c:f>
              <c:numCache>
                <c:formatCode>0.0</c:formatCode>
                <c:ptCount val="21"/>
                <c:pt idx="0">
                  <c:v>1.3327481547548456</c:v>
                </c:pt>
                <c:pt idx="1">
                  <c:v>3.0827397244991346</c:v>
                </c:pt>
                <c:pt idx="2">
                  <c:v>3.1302861084087477</c:v>
                </c:pt>
                <c:pt idx="3">
                  <c:v>3.3126774798192518</c:v>
                </c:pt>
                <c:pt idx="4">
                  <c:v>3.6278494550777216</c:v>
                </c:pt>
                <c:pt idx="5">
                  <c:v>3.9736075712275682</c:v>
                </c:pt>
                <c:pt idx="6">
                  <c:v>4.4593647634781641</c:v>
                </c:pt>
                <c:pt idx="7">
                  <c:v>4.7632303820042017</c:v>
                </c:pt>
                <c:pt idx="8">
                  <c:v>4.8432438858672828</c:v>
                </c:pt>
                <c:pt idx="9">
                  <c:v>4.9176021736804527</c:v>
                </c:pt>
                <c:pt idx="10">
                  <c:v>5.390442497383539</c:v>
                </c:pt>
                <c:pt idx="11">
                  <c:v>5.0549831019042992</c:v>
                </c:pt>
                <c:pt idx="12">
                  <c:v>4.6476327058143143</c:v>
                </c:pt>
                <c:pt idx="13">
                  <c:v>4.4593254100087849</c:v>
                </c:pt>
                <c:pt idx="14">
                  <c:v>2.3508680589937727</c:v>
                </c:pt>
                <c:pt idx="15">
                  <c:v>0.12022324132018104</c:v>
                </c:pt>
                <c:pt idx="16">
                  <c:v>0.34231654329730482</c:v>
                </c:pt>
                <c:pt idx="17">
                  <c:v>0.52976117192628225</c:v>
                </c:pt>
                <c:pt idx="18">
                  <c:v>1.453400679714874</c:v>
                </c:pt>
                <c:pt idx="19">
                  <c:v>2.2539824470873868</c:v>
                </c:pt>
                <c:pt idx="20">
                  <c:v>4.7648104785452388</c:v>
                </c:pt>
              </c:numCache>
            </c:numRef>
          </c:val>
          <c:smooth val="0"/>
          <c:extLst>
            <c:ext xmlns:c16="http://schemas.microsoft.com/office/drawing/2014/chart" uri="{C3380CC4-5D6E-409C-BE32-E72D297353CC}">
              <c16:uniqueId val="{00000000-0962-4107-BEF6-2A2A119CDDA8}"/>
            </c:ext>
          </c:extLst>
        </c:ser>
        <c:ser>
          <c:idx val="1"/>
          <c:order val="1"/>
          <c:tx>
            <c:strRef>
              <c:f>'New elephant'!$X$5</c:f>
              <c:strCache>
                <c:ptCount val="1"/>
                <c:pt idx="0">
                  <c:v>2008-18</c:v>
                </c:pt>
              </c:strCache>
            </c:strRef>
          </c:tx>
          <c:spPr>
            <a:ln w="57150" cap="rnd">
              <a:solidFill>
                <a:schemeClr val="accent2"/>
              </a:solidFill>
              <a:round/>
            </a:ln>
            <a:effectLst/>
          </c:spPr>
          <c:marker>
            <c:symbol val="none"/>
          </c:marker>
          <c:cat>
            <c:strRef>
              <c:f>'New elephant'!$S$6:$S$26</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96-99</c:v>
                </c:pt>
                <c:pt idx="20">
                  <c:v>Top 1%</c:v>
                </c:pt>
              </c:strCache>
            </c:strRef>
          </c:cat>
          <c:val>
            <c:numRef>
              <c:f>'New elephant'!$X$6:$X$26</c:f>
              <c:numCache>
                <c:formatCode>0.0</c:formatCode>
                <c:ptCount val="21"/>
                <c:pt idx="0">
                  <c:v>8.2624319954256009</c:v>
                </c:pt>
                <c:pt idx="1">
                  <c:v>7.9654862287256378</c:v>
                </c:pt>
                <c:pt idx="2">
                  <c:v>7.5973138289298525</c:v>
                </c:pt>
                <c:pt idx="3">
                  <c:v>7.3093790153903937</c:v>
                </c:pt>
                <c:pt idx="4">
                  <c:v>7.0808025451637002</c:v>
                </c:pt>
                <c:pt idx="5">
                  <c:v>6.9154860215068004</c:v>
                </c:pt>
                <c:pt idx="6">
                  <c:v>6.9921215472566578</c:v>
                </c:pt>
                <c:pt idx="7">
                  <c:v>7.117266277036971</c:v>
                </c:pt>
                <c:pt idx="8">
                  <c:v>7.0610477435163022</c:v>
                </c:pt>
                <c:pt idx="9">
                  <c:v>6.9711560503658454</c:v>
                </c:pt>
                <c:pt idx="10">
                  <c:v>6.7926412590713747</c:v>
                </c:pt>
                <c:pt idx="11">
                  <c:v>6.5197900835451739</c:v>
                </c:pt>
                <c:pt idx="12">
                  <c:v>6.160827582015993</c:v>
                </c:pt>
                <c:pt idx="13">
                  <c:v>5.8247140038220291</c:v>
                </c:pt>
                <c:pt idx="14">
                  <c:v>5.3672344619375645</c:v>
                </c:pt>
                <c:pt idx="15">
                  <c:v>4.6728389731806486</c:v>
                </c:pt>
                <c:pt idx="16">
                  <c:v>3.4374884772968128</c:v>
                </c:pt>
                <c:pt idx="17">
                  <c:v>2.2935686896400354</c:v>
                </c:pt>
                <c:pt idx="18">
                  <c:v>1.7201315629625569</c:v>
                </c:pt>
                <c:pt idx="19">
                  <c:v>1.4465275537713929</c:v>
                </c:pt>
                <c:pt idx="20">
                  <c:v>1.1750823053512605</c:v>
                </c:pt>
              </c:numCache>
            </c:numRef>
          </c:val>
          <c:smooth val="0"/>
          <c:extLst>
            <c:ext xmlns:c16="http://schemas.microsoft.com/office/drawing/2014/chart" uri="{C3380CC4-5D6E-409C-BE32-E72D297353CC}">
              <c16:uniqueId val="{00000001-0962-4107-BEF6-2A2A119CDDA8}"/>
            </c:ext>
          </c:extLst>
        </c:ser>
        <c:dLbls>
          <c:showLegendKey val="0"/>
          <c:showVal val="0"/>
          <c:showCatName val="0"/>
          <c:showSerName val="0"/>
          <c:showPercent val="0"/>
          <c:showBubbleSize val="0"/>
        </c:dLbls>
        <c:smooth val="0"/>
        <c:axId val="514136232"/>
        <c:axId val="514142136"/>
      </c:lineChart>
      <c:catAx>
        <c:axId val="5141362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err="1"/>
                  <a:t>Ventile</a:t>
                </a:r>
                <a:r>
                  <a:rPr lang="en-US" sz="1400" dirty="0"/>
                  <a:t> of global income distribution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4142136"/>
        <c:crosses val="autoZero"/>
        <c:auto val="1"/>
        <c:lblAlgn val="ctr"/>
        <c:lblOffset val="100"/>
        <c:noMultiLvlLbl val="0"/>
      </c:catAx>
      <c:valAx>
        <c:axId val="514142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Annual</a:t>
                </a:r>
                <a:r>
                  <a:rPr lang="en-US" sz="1400" baseline="0" dirty="0"/>
                  <a:t> real per capita income growth (in %)</a:t>
                </a:r>
                <a:endParaRPr lang="en-US" sz="1400" dirty="0"/>
              </a:p>
            </c:rich>
          </c:tx>
          <c:layout>
            <c:manualLayout>
              <c:xMode val="edge"/>
              <c:yMode val="edge"/>
              <c:x val="1.4098882065058903E-3"/>
              <c:y val="0.1413526803857881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4136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'New elephant'!$S$6:$S$26</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96-99</c:v>
                </c:pt>
                <c:pt idx="20">
                  <c:v>Top 1%</c:v>
                </c:pt>
              </c:strCache>
            </c:strRef>
          </c:cat>
          <c:val>
            <c:numRef>
              <c:f>'New elephant'!$AA$6:$AA$26</c:f>
              <c:numCache>
                <c:formatCode>0</c:formatCode>
                <c:ptCount val="21"/>
                <c:pt idx="0">
                  <c:v>226.90005500000007</c:v>
                </c:pt>
                <c:pt idx="1">
                  <c:v>405.84150600000004</c:v>
                </c:pt>
                <c:pt idx="2">
                  <c:v>521.46281599999998</c:v>
                </c:pt>
                <c:pt idx="3">
                  <c:v>629.33458400000006</c:v>
                </c:pt>
                <c:pt idx="4">
                  <c:v>738.77339799999993</c:v>
                </c:pt>
                <c:pt idx="5">
                  <c:v>855.27814999999964</c:v>
                </c:pt>
                <c:pt idx="6">
                  <c:v>1023.4962920000007</c:v>
                </c:pt>
                <c:pt idx="7">
                  <c:v>1227.7262599999999</c:v>
                </c:pt>
                <c:pt idx="8">
                  <c:v>1431.73244</c:v>
                </c:pt>
                <c:pt idx="9">
                  <c:v>1665.6327200000007</c:v>
                </c:pt>
                <c:pt idx="10">
                  <c:v>1925.2537400000001</c:v>
                </c:pt>
                <c:pt idx="11">
                  <c:v>2201.4034999999994</c:v>
                </c:pt>
                <c:pt idx="12">
                  <c:v>2499.3520000000008</c:v>
                </c:pt>
                <c:pt idx="13">
                  <c:v>2874.9543999999992</c:v>
                </c:pt>
                <c:pt idx="14">
                  <c:v>3288.1015799999986</c:v>
                </c:pt>
                <c:pt idx="15">
                  <c:v>3666.6496399999996</c:v>
                </c:pt>
                <c:pt idx="16">
                  <c:v>3617.5547599999991</c:v>
                </c:pt>
                <c:pt idx="17">
                  <c:v>3330.736399999998</c:v>
                </c:pt>
                <c:pt idx="18">
                  <c:v>3623.8273999999983</c:v>
                </c:pt>
                <c:pt idx="19">
                  <c:v>4996.739999999998</c:v>
                </c:pt>
                <c:pt idx="20">
                  <c:v>9229.4839999999967</c:v>
                </c:pt>
              </c:numCache>
            </c:numRef>
          </c:val>
          <c:extLst>
            <c:ext xmlns:c16="http://schemas.microsoft.com/office/drawing/2014/chart" uri="{C3380CC4-5D6E-409C-BE32-E72D297353CC}">
              <c16:uniqueId val="{00000000-0A00-400D-8F23-03C69AE27BAD}"/>
            </c:ext>
          </c:extLst>
        </c:ser>
        <c:dLbls>
          <c:showLegendKey val="0"/>
          <c:showVal val="0"/>
          <c:showCatName val="0"/>
          <c:showSerName val="0"/>
          <c:showPercent val="0"/>
          <c:showBubbleSize val="0"/>
        </c:dLbls>
        <c:gapWidth val="219"/>
        <c:overlap val="-27"/>
        <c:axId val="564511400"/>
        <c:axId val="564509104"/>
      </c:barChart>
      <c:catAx>
        <c:axId val="564511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Ventiles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4509104"/>
        <c:crosses val="autoZero"/>
        <c:auto val="1"/>
        <c:lblAlgn val="ctr"/>
        <c:lblOffset val="100"/>
        <c:noMultiLvlLbl val="0"/>
      </c:catAx>
      <c:valAx>
        <c:axId val="56450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Constant PPP dollars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451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China_urban!$G$9</c:f>
              <c:strCache>
                <c:ptCount val="1"/>
                <c:pt idx="0">
                  <c:v>1988</c:v>
                </c:pt>
              </c:strCache>
            </c:strRef>
          </c:tx>
          <c:spPr>
            <a:ln w="57150" cap="rnd">
              <a:solidFill>
                <a:srgbClr val="4472C4"/>
              </a:solidFill>
              <a:round/>
            </a:ln>
            <a:effectLst/>
          </c:spPr>
          <c:marker>
            <c:symbol val="none"/>
          </c:marker>
          <c:cat>
            <c:numRef>
              <c:f>China_urban!$F$10:$F$19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China_urban!$G$10:$G$19</c:f>
              <c:numCache>
                <c:formatCode>General</c:formatCode>
                <c:ptCount val="10"/>
                <c:pt idx="0">
                  <c:v>14</c:v>
                </c:pt>
                <c:pt idx="1">
                  <c:v>23</c:v>
                </c:pt>
                <c:pt idx="2">
                  <c:v>34</c:v>
                </c:pt>
                <c:pt idx="3">
                  <c:v>38</c:v>
                </c:pt>
                <c:pt idx="4">
                  <c:v>44</c:v>
                </c:pt>
                <c:pt idx="5">
                  <c:v>48</c:v>
                </c:pt>
                <c:pt idx="6">
                  <c:v>50</c:v>
                </c:pt>
                <c:pt idx="7">
                  <c:v>54</c:v>
                </c:pt>
                <c:pt idx="8">
                  <c:v>58</c:v>
                </c:pt>
                <c:pt idx="9">
                  <c:v>66</c:v>
                </c:pt>
              </c:numCache>
            </c:numRef>
          </c:val>
          <c:smooth val="0"/>
          <c:extLst>
            <c:ext xmlns:c16="http://schemas.microsoft.com/office/drawing/2014/chart" uri="{C3380CC4-5D6E-409C-BE32-E72D297353CC}">
              <c16:uniqueId val="{00000000-48F6-4DE9-8FDC-A954E57C3536}"/>
            </c:ext>
          </c:extLst>
        </c:ser>
        <c:ser>
          <c:idx val="1"/>
          <c:order val="1"/>
          <c:tx>
            <c:strRef>
              <c:f>China_urban!$J$9</c:f>
              <c:strCache>
                <c:ptCount val="1"/>
                <c:pt idx="0">
                  <c:v>2018</c:v>
                </c:pt>
              </c:strCache>
            </c:strRef>
          </c:tx>
          <c:spPr>
            <a:ln w="38100" cap="rnd">
              <a:solidFill>
                <a:srgbClr val="FF0000"/>
              </a:solidFill>
              <a:round/>
            </a:ln>
            <a:effectLst/>
          </c:spPr>
          <c:marker>
            <c:symbol val="none"/>
          </c:marker>
          <c:val>
            <c:numRef>
              <c:f>China_urban!$J$10:$J$19</c:f>
              <c:numCache>
                <c:formatCode>General</c:formatCode>
                <c:ptCount val="10"/>
                <c:pt idx="0">
                  <c:v>32</c:v>
                </c:pt>
                <c:pt idx="1">
                  <c:v>49</c:v>
                </c:pt>
                <c:pt idx="2">
                  <c:v>58</c:v>
                </c:pt>
                <c:pt idx="3">
                  <c:v>64</c:v>
                </c:pt>
                <c:pt idx="4">
                  <c:v>70</c:v>
                </c:pt>
                <c:pt idx="5">
                  <c:v>75</c:v>
                </c:pt>
                <c:pt idx="6">
                  <c:v>79</c:v>
                </c:pt>
                <c:pt idx="7">
                  <c:v>84</c:v>
                </c:pt>
                <c:pt idx="8">
                  <c:v>88</c:v>
                </c:pt>
                <c:pt idx="9">
                  <c:v>96</c:v>
                </c:pt>
              </c:numCache>
            </c:numRef>
          </c:val>
          <c:smooth val="0"/>
          <c:extLst>
            <c:ext xmlns:c16="http://schemas.microsoft.com/office/drawing/2014/chart" uri="{C3380CC4-5D6E-409C-BE32-E72D297353CC}">
              <c16:uniqueId val="{00000001-48F6-4DE9-8FDC-A954E57C3536}"/>
            </c:ext>
          </c:extLst>
        </c:ser>
        <c:dLbls>
          <c:showLegendKey val="0"/>
          <c:showVal val="0"/>
          <c:showCatName val="0"/>
          <c:showSerName val="0"/>
          <c:showPercent val="0"/>
          <c:showBubbleSize val="0"/>
        </c:dLbls>
        <c:smooth val="0"/>
        <c:axId val="272871808"/>
        <c:axId val="387180032"/>
      </c:lineChart>
      <c:catAx>
        <c:axId val="2728718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Chinese urban decile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7180032"/>
        <c:crosses val="autoZero"/>
        <c:auto val="1"/>
        <c:lblAlgn val="ctr"/>
        <c:lblOffset val="100"/>
        <c:noMultiLvlLbl val="0"/>
      </c:catAx>
      <c:valAx>
        <c:axId val="3871800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Global percentile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2871808"/>
        <c:crosses val="autoZero"/>
        <c:crossBetween val="between"/>
      </c:valAx>
      <c:spPr>
        <a:noFill/>
        <a:ln>
          <a:noFill/>
        </a:ln>
        <a:effectLst/>
      </c:spPr>
    </c:plotArea>
    <c:legend>
      <c:legendPos val="r"/>
      <c:layout>
        <c:manualLayout>
          <c:xMode val="edge"/>
          <c:yMode val="edge"/>
          <c:x val="0.86431270576796226"/>
          <c:y val="0.32410094484120133"/>
          <c:w val="0.13340223302658336"/>
          <c:h val="0.118712741805465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0.20248</cdr:x>
      <cdr:y>0.28413</cdr:y>
    </cdr:from>
    <cdr:to>
      <cdr:x>0.37015</cdr:x>
      <cdr:y>0.4132</cdr:y>
    </cdr:to>
    <cdr:sp macro="" textlink="">
      <cdr:nvSpPr>
        <cdr:cNvPr id="2" name="TextBox 1"/>
        <cdr:cNvSpPr txBox="1"/>
      </cdr:nvSpPr>
      <cdr:spPr>
        <a:xfrm xmlns:a="http://schemas.openxmlformats.org/drawingml/2006/main">
          <a:off x="1751823" y="1785415"/>
          <a:ext cx="1450660" cy="811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IR</a:t>
          </a:r>
          <a:r>
            <a:rPr lang="en-US" sz="1600" baseline="0"/>
            <a:t> and the rise of the West</a:t>
          </a:r>
          <a:endParaRPr lang="en-US" sz="1600"/>
        </a:p>
      </cdr:txBody>
    </cdr:sp>
  </cdr:relSizeAnchor>
  <cdr:relSizeAnchor xmlns:cdr="http://schemas.openxmlformats.org/drawingml/2006/chartDrawing">
    <cdr:from>
      <cdr:x>0.46974</cdr:x>
      <cdr:y>0.3037</cdr:y>
    </cdr:from>
    <cdr:to>
      <cdr:x>0.68216</cdr:x>
      <cdr:y>0.41938</cdr:y>
    </cdr:to>
    <cdr:sp macro="" textlink="">
      <cdr:nvSpPr>
        <cdr:cNvPr id="3" name="TextBox 2"/>
        <cdr:cNvSpPr txBox="1"/>
      </cdr:nvSpPr>
      <cdr:spPr>
        <a:xfrm xmlns:a="http://schemas.openxmlformats.org/drawingml/2006/main">
          <a:off x="4064173" y="1908390"/>
          <a:ext cx="1837831" cy="726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WW1 and the Great Depression</a:t>
          </a:r>
        </a:p>
      </cdr:txBody>
    </cdr:sp>
  </cdr:relSizeAnchor>
  <cdr:relSizeAnchor xmlns:cdr="http://schemas.openxmlformats.org/drawingml/2006/chartDrawing">
    <cdr:from>
      <cdr:x>0.58991</cdr:x>
      <cdr:y>0.12874</cdr:y>
    </cdr:from>
    <cdr:to>
      <cdr:x>0.88487</cdr:x>
      <cdr:y>0.23104</cdr:y>
    </cdr:to>
    <cdr:sp macro="" textlink="">
      <cdr:nvSpPr>
        <cdr:cNvPr id="4" name="TextBox 3"/>
        <cdr:cNvSpPr txBox="1"/>
      </cdr:nvSpPr>
      <cdr:spPr>
        <a:xfrm xmlns:a="http://schemas.openxmlformats.org/drawingml/2006/main">
          <a:off x="5103802" y="809009"/>
          <a:ext cx="2551958" cy="642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WW2 and US dominance</a:t>
          </a:r>
        </a:p>
      </cdr:txBody>
    </cdr:sp>
  </cdr:relSizeAnchor>
  <cdr:relSizeAnchor xmlns:cdr="http://schemas.openxmlformats.org/drawingml/2006/chartDrawing">
    <cdr:from>
      <cdr:x>0.85011</cdr:x>
      <cdr:y>0.32121</cdr:y>
    </cdr:from>
    <cdr:to>
      <cdr:x>0.99284</cdr:x>
      <cdr:y>0.44371</cdr:y>
    </cdr:to>
    <cdr:sp macro="" textlink="">
      <cdr:nvSpPr>
        <cdr:cNvPr id="5" name="TextBox 4"/>
        <cdr:cNvSpPr txBox="1"/>
      </cdr:nvSpPr>
      <cdr:spPr>
        <a:xfrm xmlns:a="http://schemas.openxmlformats.org/drawingml/2006/main">
          <a:off x="7355017" y="2018456"/>
          <a:ext cx="1234882" cy="7697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The rise of Asia</a:t>
          </a:r>
        </a:p>
      </cdr:txBody>
    </cdr:sp>
  </cdr:relSizeAnchor>
  <cdr:relSizeAnchor xmlns:cdr="http://schemas.openxmlformats.org/drawingml/2006/chartDrawing">
    <cdr:from>
      <cdr:x>0.60856</cdr:x>
      <cdr:y>0.10106</cdr:y>
    </cdr:from>
    <cdr:to>
      <cdr:x>0.61468</cdr:x>
      <cdr:y>0.88</cdr:y>
    </cdr:to>
    <cdr:cxnSp macro="">
      <cdr:nvCxnSpPr>
        <cdr:cNvPr id="10" name="Straight Connector 9">
          <a:extLst xmlns:a="http://schemas.openxmlformats.org/drawingml/2006/main">
            <a:ext uri="{FF2B5EF4-FFF2-40B4-BE49-F238E27FC236}">
              <a16:creationId xmlns:a16="http://schemas.microsoft.com/office/drawing/2014/main" id="{911DBDAF-7541-1DA1-A8DD-37DDFE938DA3}"/>
            </a:ext>
          </a:extLst>
        </cdr:cNvPr>
        <cdr:cNvCxnSpPr/>
      </cdr:nvCxnSpPr>
      <cdr:spPr bwMode="auto">
        <a:xfrm xmlns:a="http://schemas.openxmlformats.org/drawingml/2006/main" flipV="1">
          <a:off x="5265177" y="635016"/>
          <a:ext cx="52949" cy="4894746"/>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rgbClr val="000000"/>
          </a:solidFill>
          <a:prstDash val="lgDash"/>
          <a:round/>
          <a:headEnd type="none" w="med" len="med"/>
          <a:tailEnd type="none" w="med" len="med"/>
        </a:ln>
        <a:effectLst xmlns:a="http://schemas.openxmlformats.org/drawingml/2006/main"/>
      </cdr:spPr>
    </cdr:cxnSp>
  </cdr:relSizeAnchor>
  <cdr:relSizeAnchor xmlns:cdr="http://schemas.openxmlformats.org/drawingml/2006/chartDrawing">
    <cdr:from>
      <cdr:x>0.79486</cdr:x>
      <cdr:y>0.10072</cdr:y>
    </cdr:from>
    <cdr:to>
      <cdr:x>0.80098</cdr:x>
      <cdr:y>0.87966</cdr:y>
    </cdr:to>
    <cdr:cxnSp macro="">
      <cdr:nvCxnSpPr>
        <cdr:cNvPr id="11" name="Straight Connector 10">
          <a:extLst xmlns:a="http://schemas.openxmlformats.org/drawingml/2006/main">
            <a:ext uri="{FF2B5EF4-FFF2-40B4-BE49-F238E27FC236}">
              <a16:creationId xmlns:a16="http://schemas.microsoft.com/office/drawing/2014/main" id="{136B4F47-FBAA-7425-B615-458E32CC0C1A}"/>
            </a:ext>
          </a:extLst>
        </cdr:cNvPr>
        <cdr:cNvCxnSpPr/>
      </cdr:nvCxnSpPr>
      <cdr:spPr bwMode="auto">
        <a:xfrm xmlns:a="http://schemas.openxmlformats.org/drawingml/2006/main" flipV="1">
          <a:off x="6877022" y="632913"/>
          <a:ext cx="52949" cy="4894745"/>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rgbClr val="000000"/>
          </a:solidFill>
          <a:prstDash val="lgDash"/>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0.06619</cdr:x>
      <cdr:y>0.26508</cdr:y>
    </cdr:from>
    <cdr:to>
      <cdr:x>0.36285</cdr:x>
      <cdr:y>0.38525</cdr:y>
    </cdr:to>
    <cdr:sp macro="" textlink="">
      <cdr:nvSpPr>
        <cdr:cNvPr id="2" name="QuadreDeText 1"/>
        <cdr:cNvSpPr txBox="1"/>
      </cdr:nvSpPr>
      <cdr:spPr>
        <a:xfrm xmlns:a="http://schemas.openxmlformats.org/drawingml/2006/main">
          <a:off x="592298" y="1394521"/>
          <a:ext cx="2654533" cy="632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eaLnBrk="1" latinLnBrk="0" hangingPunct="1"/>
          <a:r>
            <a:rPr lang="en-US" sz="1200" dirty="0">
              <a:effectLst/>
              <a:latin typeface="+mn-lt"/>
              <a:ea typeface="+mn-ea"/>
              <a:cs typeface="+mn-cs"/>
            </a:rPr>
            <a:t>The age of empires and class struggles</a:t>
          </a:r>
          <a:endParaRPr lang="en-US" sz="1200" dirty="0">
            <a:effectLst/>
          </a:endParaRPr>
        </a:p>
        <a:p xmlns:a="http://schemas.openxmlformats.org/drawingml/2006/main">
          <a:pPr rtl="0" eaLnBrk="1" latinLnBrk="0" hangingPunct="1"/>
          <a:r>
            <a:rPr lang="en-US" sz="1200" dirty="0">
              <a:effectLst/>
              <a:latin typeface="+mn-lt"/>
              <a:ea typeface="+mn-ea"/>
              <a:cs typeface="+mn-cs"/>
            </a:rPr>
            <a:t>(divergence between countries and between classes)</a:t>
          </a:r>
          <a:endParaRPr lang="en-US" sz="1200" dirty="0">
            <a:effectLst/>
          </a:endParaRPr>
        </a:p>
        <a:p xmlns:a="http://schemas.openxmlformats.org/drawingml/2006/main">
          <a:endParaRPr lang="ca-ES" sz="1100" dirty="0"/>
        </a:p>
      </cdr:txBody>
    </cdr:sp>
  </cdr:relSizeAnchor>
  <cdr:relSizeAnchor xmlns:cdr="http://schemas.openxmlformats.org/drawingml/2006/chartDrawing">
    <cdr:from>
      <cdr:x>0.49622</cdr:x>
      <cdr:y>0.06601</cdr:y>
    </cdr:from>
    <cdr:to>
      <cdr:x>0.87702</cdr:x>
      <cdr:y>0.15677</cdr:y>
    </cdr:to>
    <cdr:sp macro="" textlink="">
      <cdr:nvSpPr>
        <cdr:cNvPr id="3" name="QuadreDeText 2"/>
        <cdr:cNvSpPr txBox="1"/>
      </cdr:nvSpPr>
      <cdr:spPr>
        <a:xfrm xmlns:a="http://schemas.openxmlformats.org/drawingml/2006/main">
          <a:off x="4612104" y="401054"/>
          <a:ext cx="3539291" cy="5514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a-ES" sz="1100"/>
        </a:p>
      </cdr:txBody>
    </cdr:sp>
  </cdr:relSizeAnchor>
  <cdr:relSizeAnchor xmlns:cdr="http://schemas.openxmlformats.org/drawingml/2006/chartDrawing">
    <cdr:from>
      <cdr:x>0.77579</cdr:x>
      <cdr:y>0.20521</cdr:y>
    </cdr:from>
    <cdr:to>
      <cdr:x>0.94606</cdr:x>
      <cdr:y>0.34382</cdr:y>
    </cdr:to>
    <cdr:sp macro="" textlink="">
      <cdr:nvSpPr>
        <cdr:cNvPr id="4" name="QuadreDeText 3"/>
        <cdr:cNvSpPr txBox="1"/>
      </cdr:nvSpPr>
      <cdr:spPr>
        <a:xfrm xmlns:a="http://schemas.openxmlformats.org/drawingml/2006/main">
          <a:off x="6941850" y="1079564"/>
          <a:ext cx="1523587" cy="729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rPr>
            <a:t>The age of convergence and internal cleavages</a:t>
          </a:r>
          <a:endParaRPr lang="en-US" sz="1200" dirty="0">
            <a:effectLst/>
          </a:endParaRPr>
        </a:p>
      </cdr:txBody>
    </cdr:sp>
  </cdr:relSizeAnchor>
  <cdr:relSizeAnchor xmlns:cdr="http://schemas.openxmlformats.org/drawingml/2006/chartDrawing">
    <cdr:from>
      <cdr:x>0.41254</cdr:x>
      <cdr:y>0.09675</cdr:y>
    </cdr:from>
    <cdr:to>
      <cdr:x>0.80576</cdr:x>
      <cdr:y>0.19347</cdr:y>
    </cdr:to>
    <cdr:sp macro="" textlink="">
      <cdr:nvSpPr>
        <cdr:cNvPr id="5" name="TextBox 4">
          <a:extLst xmlns:a="http://schemas.openxmlformats.org/drawingml/2006/main">
            <a:ext uri="{FF2B5EF4-FFF2-40B4-BE49-F238E27FC236}">
              <a16:creationId xmlns:a16="http://schemas.microsoft.com/office/drawing/2014/main" id="{C4890D68-AEC5-46DB-81D7-8BD003DA952D}"/>
            </a:ext>
          </a:extLst>
        </cdr:cNvPr>
        <cdr:cNvSpPr txBox="1"/>
      </cdr:nvSpPr>
      <cdr:spPr>
        <a:xfrm xmlns:a="http://schemas.openxmlformats.org/drawingml/2006/main">
          <a:off x="3691464" y="508992"/>
          <a:ext cx="3518558" cy="508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eaLnBrk="1" latinLnBrk="0" hangingPunct="1"/>
          <a:r>
            <a:rPr lang="en-US" sz="1200" dirty="0">
              <a:effectLst/>
              <a:latin typeface="+mn-lt"/>
              <a:ea typeface="+mn-ea"/>
              <a:cs typeface="+mn-cs"/>
            </a:rPr>
            <a:t>The age of the Three Worlds  and diminished class conflict (divergence at the peak)</a:t>
          </a:r>
          <a:endParaRPr lang="en-US" sz="1200" dirty="0">
            <a:effectLst/>
          </a:endParaRP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0.55687</cdr:x>
      <cdr:y>0.12336</cdr:y>
    </cdr:from>
    <cdr:to>
      <cdr:x>0.61061</cdr:x>
      <cdr:y>0.21334</cdr:y>
    </cdr:to>
    <cdr:sp macro="" textlink="">
      <cdr:nvSpPr>
        <cdr:cNvPr id="2" name="TextBox 1"/>
        <cdr:cNvSpPr txBox="1"/>
      </cdr:nvSpPr>
      <cdr:spPr>
        <a:xfrm xmlns:a="http://schemas.openxmlformats.org/drawingml/2006/main">
          <a:off x="4343400" y="599168"/>
          <a:ext cx="419100" cy="437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A</a:t>
          </a:r>
        </a:p>
      </cdr:txBody>
    </cdr:sp>
  </cdr:relSizeAnchor>
  <cdr:relSizeAnchor xmlns:cdr="http://schemas.openxmlformats.org/drawingml/2006/chartDrawing">
    <cdr:from>
      <cdr:x>0.75338</cdr:x>
      <cdr:y>0.7445</cdr:y>
    </cdr:from>
    <cdr:to>
      <cdr:x>0.84291</cdr:x>
      <cdr:y>0.87934</cdr:y>
    </cdr:to>
    <cdr:sp macro="" textlink="">
      <cdr:nvSpPr>
        <cdr:cNvPr id="3" name="TextBox 2"/>
        <cdr:cNvSpPr txBox="1"/>
      </cdr:nvSpPr>
      <cdr:spPr>
        <a:xfrm xmlns:a="http://schemas.openxmlformats.org/drawingml/2006/main">
          <a:off x="5876073" y="3616098"/>
          <a:ext cx="698300" cy="6549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t>B</a:t>
          </a:r>
        </a:p>
      </cdr:txBody>
    </cdr:sp>
  </cdr:relSizeAnchor>
  <cdr:relSizeAnchor xmlns:cdr="http://schemas.openxmlformats.org/drawingml/2006/chartDrawing">
    <cdr:from>
      <cdr:x>0.91095</cdr:x>
      <cdr:y>0.23222</cdr:y>
    </cdr:from>
    <cdr:to>
      <cdr:x>0.98527</cdr:x>
      <cdr:y>0.31361</cdr:y>
    </cdr:to>
    <cdr:sp macro="" textlink="">
      <cdr:nvSpPr>
        <cdr:cNvPr id="4" name="TextBox 3"/>
        <cdr:cNvSpPr txBox="1"/>
      </cdr:nvSpPr>
      <cdr:spPr>
        <a:xfrm xmlns:a="http://schemas.openxmlformats.org/drawingml/2006/main">
          <a:off x="7105054" y="1127904"/>
          <a:ext cx="579667" cy="395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C</a:t>
          </a:r>
        </a:p>
      </cdr:txBody>
    </cdr:sp>
  </cdr:relSizeAnchor>
</c:userShapes>
</file>

<file path=ppt/drawings/drawing4.xml><?xml version="1.0" encoding="utf-8"?>
<c:userShapes xmlns:c="http://schemas.openxmlformats.org/drawingml/2006/chart">
  <cdr:relSizeAnchor xmlns:cdr="http://schemas.openxmlformats.org/drawingml/2006/chartDrawing">
    <cdr:from>
      <cdr:x>0.58167</cdr:x>
      <cdr:y>0.94345</cdr:y>
    </cdr:from>
    <cdr:to>
      <cdr:x>1</cdr:x>
      <cdr:y>1</cdr:y>
    </cdr:to>
    <cdr:sp macro="" textlink="">
      <cdr:nvSpPr>
        <cdr:cNvPr id="2" name="TextBox 1">
          <a:extLst xmlns:a="http://schemas.openxmlformats.org/drawingml/2006/main">
            <a:ext uri="{FF2B5EF4-FFF2-40B4-BE49-F238E27FC236}">
              <a16:creationId xmlns:a16="http://schemas.microsoft.com/office/drawing/2014/main" id="{8F75131A-470E-22DF-7342-34ABD88096FD}"/>
            </a:ext>
          </a:extLst>
        </cdr:cNvPr>
        <cdr:cNvSpPr txBox="1"/>
      </cdr:nvSpPr>
      <cdr:spPr>
        <a:xfrm xmlns:a="http://schemas.openxmlformats.org/drawingml/2006/main">
          <a:off x="6075335" y="4898066"/>
          <a:ext cx="3170399" cy="276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0.13514</cdr:x>
      <cdr:y>0.14884</cdr:y>
    </cdr:from>
    <cdr:to>
      <cdr:x>0.40372</cdr:x>
      <cdr:y>0.26512</cdr:y>
    </cdr:to>
    <cdr:sp macro="" textlink="">
      <cdr:nvSpPr>
        <cdr:cNvPr id="2" name="TextBox 1">
          <a:extLst xmlns:a="http://schemas.openxmlformats.org/drawingml/2006/main">
            <a:ext uri="{FF2B5EF4-FFF2-40B4-BE49-F238E27FC236}">
              <a16:creationId xmlns:a16="http://schemas.microsoft.com/office/drawing/2014/main" id="{66B09FBF-E185-90A9-EDB2-D8457965548F}"/>
            </a:ext>
          </a:extLst>
        </cdr:cNvPr>
        <cdr:cNvSpPr txBox="1"/>
      </cdr:nvSpPr>
      <cdr:spPr>
        <a:xfrm xmlns:a="http://schemas.openxmlformats.org/drawingml/2006/main">
          <a:off x="1172308" y="937875"/>
          <a:ext cx="2329971" cy="7326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2008-18 with Indian consumption data</a:t>
          </a:r>
        </a:p>
      </cdr:txBody>
    </cdr:sp>
  </cdr:relSizeAnchor>
  <cdr:relSizeAnchor xmlns:cdr="http://schemas.openxmlformats.org/drawingml/2006/chartDrawing">
    <cdr:from>
      <cdr:x>0.30912</cdr:x>
      <cdr:y>0.34419</cdr:y>
    </cdr:from>
    <cdr:to>
      <cdr:x>0.56757</cdr:x>
      <cdr:y>0.44651</cdr:y>
    </cdr:to>
    <cdr:sp macro="" textlink="">
      <cdr:nvSpPr>
        <cdr:cNvPr id="3" name="TextBox 2">
          <a:extLst xmlns:a="http://schemas.openxmlformats.org/drawingml/2006/main">
            <a:ext uri="{FF2B5EF4-FFF2-40B4-BE49-F238E27FC236}">
              <a16:creationId xmlns:a16="http://schemas.microsoft.com/office/drawing/2014/main" id="{5229FF1D-A080-C90A-9113-263FDD9A085C}"/>
            </a:ext>
          </a:extLst>
        </cdr:cNvPr>
        <cdr:cNvSpPr txBox="1"/>
      </cdr:nvSpPr>
      <cdr:spPr>
        <a:xfrm xmlns:a="http://schemas.openxmlformats.org/drawingml/2006/main">
          <a:off x="2681672" y="2168800"/>
          <a:ext cx="2242020" cy="644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2008-18 with  Indian</a:t>
          </a:r>
          <a:r>
            <a:rPr lang="en-US" sz="1600" baseline="0"/>
            <a:t> income data </a:t>
          </a:r>
          <a:endParaRPr lang="en-US" sz="1600"/>
        </a:p>
      </cdr:txBody>
    </cdr:sp>
  </cdr:relSizeAnchor>
  <cdr:relSizeAnchor xmlns:cdr="http://schemas.openxmlformats.org/drawingml/2006/chartDrawing">
    <cdr:from>
      <cdr:x>0.16048</cdr:x>
      <cdr:y>0.25116</cdr:y>
    </cdr:from>
    <cdr:to>
      <cdr:x>0.2044</cdr:x>
      <cdr:y>0.32791</cdr:y>
    </cdr:to>
    <cdr:cxnSp macro="">
      <cdr:nvCxnSpPr>
        <cdr:cNvPr id="5" name="Straight Arrow Connector 4">
          <a:extLst xmlns:a="http://schemas.openxmlformats.org/drawingml/2006/main">
            <a:ext uri="{FF2B5EF4-FFF2-40B4-BE49-F238E27FC236}">
              <a16:creationId xmlns:a16="http://schemas.microsoft.com/office/drawing/2014/main" id="{E1AE3BFD-3E61-8102-EA85-D609594DD324}"/>
            </a:ext>
          </a:extLst>
        </cdr:cNvPr>
        <cdr:cNvCxnSpPr/>
      </cdr:nvCxnSpPr>
      <cdr:spPr>
        <a:xfrm xmlns:a="http://schemas.openxmlformats.org/drawingml/2006/main" flipH="1">
          <a:off x="1392134" y="1582595"/>
          <a:ext cx="381010" cy="48361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0.38345</cdr:x>
      <cdr:y>0.56512</cdr:y>
    </cdr:from>
    <cdr:to>
      <cdr:x>0.52027</cdr:x>
      <cdr:y>0.62791</cdr:y>
    </cdr:to>
    <cdr:sp macro="" textlink="">
      <cdr:nvSpPr>
        <cdr:cNvPr id="4" name="TextBox 3">
          <a:extLst xmlns:a="http://schemas.openxmlformats.org/drawingml/2006/main">
            <a:ext uri="{FF2B5EF4-FFF2-40B4-BE49-F238E27FC236}">
              <a16:creationId xmlns:a16="http://schemas.microsoft.com/office/drawing/2014/main" id="{C5CC29E8-ED0F-077D-5DAA-0CE31529E0BC}"/>
            </a:ext>
          </a:extLst>
        </cdr:cNvPr>
        <cdr:cNvSpPr txBox="1"/>
      </cdr:nvSpPr>
      <cdr:spPr>
        <a:xfrm xmlns:a="http://schemas.openxmlformats.org/drawingml/2006/main">
          <a:off x="3326424" y="3560884"/>
          <a:ext cx="1186961" cy="3956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1988-2008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C6EA5-D953-433F-872F-5713C0358A79}" type="datetimeFigureOut">
              <a:rPr lang="en-US" smtClean="0"/>
              <a:t>4/1/2023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ECDA6-4EAB-435B-980B-534120229928}" type="slidenum">
              <a:rPr lang="en-US" smtClean="0"/>
              <a:t>‹#›</a:t>
            </a:fld>
            <a:endParaRPr lang="en-US" dirty="0"/>
          </a:p>
        </p:txBody>
      </p:sp>
    </p:spTree>
    <p:extLst>
      <p:ext uri="{BB962C8B-B14F-4D97-AF65-F5344CB8AC3E}">
        <p14:creationId xmlns:p14="http://schemas.microsoft.com/office/powerpoint/2010/main" val="408758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ECDA6-4EAB-435B-980B-534120229928}" type="slidenum">
              <a:rPr lang="en-US" smtClean="0"/>
              <a:t>16</a:t>
            </a:fld>
            <a:endParaRPr lang="en-US" dirty="0"/>
          </a:p>
        </p:txBody>
      </p:sp>
    </p:spTree>
    <p:extLst>
      <p:ext uri="{BB962C8B-B14F-4D97-AF65-F5344CB8AC3E}">
        <p14:creationId xmlns:p14="http://schemas.microsoft.com/office/powerpoint/2010/main" val="408816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ECDA6-4EAB-435B-980B-534120229928}" type="slidenum">
              <a:rPr lang="en-US" smtClean="0"/>
              <a:t>46</a:t>
            </a:fld>
            <a:endParaRPr lang="en-US" dirty="0"/>
          </a:p>
        </p:txBody>
      </p:sp>
    </p:spTree>
    <p:extLst>
      <p:ext uri="{BB962C8B-B14F-4D97-AF65-F5344CB8AC3E}">
        <p14:creationId xmlns:p14="http://schemas.microsoft.com/office/powerpoint/2010/main" val="331301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171036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29128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21914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30631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245749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420853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57307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406735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386479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112194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3D534-4E97-4C90-BC18-8E2BFB6944DE}" type="datetimeFigureOut">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FB3A63-0697-409B-97F2-83D33ECCF1E3}" type="slidenum">
              <a:rPr lang="en-US" smtClean="0"/>
              <a:t>‹#›</a:t>
            </a:fld>
            <a:endParaRPr lang="en-US" dirty="0"/>
          </a:p>
        </p:txBody>
      </p:sp>
    </p:spTree>
    <p:extLst>
      <p:ext uri="{BB962C8B-B14F-4D97-AF65-F5344CB8AC3E}">
        <p14:creationId xmlns:p14="http://schemas.microsoft.com/office/powerpoint/2010/main" val="22640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D534-4E97-4C90-BC18-8E2BFB6944DE}" type="datetimeFigureOut">
              <a:rPr lang="en-US" smtClean="0"/>
              <a:t>4/1/2023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B3A63-0697-409B-97F2-83D33ECCF1E3}" type="slidenum">
              <a:rPr lang="en-US" smtClean="0"/>
              <a:t>‹#›</a:t>
            </a:fld>
            <a:endParaRPr lang="en-US" dirty="0"/>
          </a:p>
        </p:txBody>
      </p:sp>
    </p:spTree>
    <p:extLst>
      <p:ext uri="{BB962C8B-B14F-4D97-AF65-F5344CB8AC3E}">
        <p14:creationId xmlns:p14="http://schemas.microsoft.com/office/powerpoint/2010/main" val="123904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null)"/><Relationship Id="rId2" Type="http://schemas.openxmlformats.org/officeDocument/2006/relationships/image" Target="../media/image9.(nul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1.(nul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0" y="584200"/>
            <a:ext cx="9144000" cy="2438400"/>
          </a:xfrm>
          <a:solidFill>
            <a:srgbClr val="CCFFFF"/>
          </a:solidFill>
          <a:ln>
            <a:solidFill>
              <a:schemeClr val="bg1"/>
            </a:solidFill>
          </a:ln>
        </p:spPr>
        <p:txBody>
          <a:bodyPr>
            <a:normAutofit/>
          </a:bodyPr>
          <a:lstStyle/>
          <a:p>
            <a:pPr algn="ctr">
              <a:lnSpc>
                <a:spcPct val="107000"/>
              </a:lnSpc>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three eras of global inequality, 1820-2020</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with the focus on the past thirty years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latin typeface="Calibri Light" panose="020F0302020204030204" pitchFamily="34" charset="0"/>
            </a:endParaRPr>
          </a:p>
        </p:txBody>
      </p:sp>
      <p:sp>
        <p:nvSpPr>
          <p:cNvPr id="16386" name="Rectangle 3"/>
          <p:cNvSpPr txBox="1">
            <a:spLocks noChangeArrowheads="1"/>
          </p:cNvSpPr>
          <p:nvPr/>
        </p:nvSpPr>
        <p:spPr bwMode="auto">
          <a:xfrm>
            <a:off x="2186522" y="3634148"/>
            <a:ext cx="8229600" cy="2296633"/>
          </a:xfrm>
          <a:prstGeom prst="rect">
            <a:avLst/>
          </a:prstGeom>
          <a:noFill/>
          <a:ln w="9525">
            <a:noFill/>
            <a:miter lim="800000"/>
            <a:headEnd/>
            <a:tailEnd/>
          </a:ln>
        </p:spPr>
        <p:txBody>
          <a:bodyPr/>
          <a:lstStyle/>
          <a:p>
            <a:pPr marL="342900" indent="-342900" algn="ctr">
              <a:spcBef>
                <a:spcPct val="20000"/>
              </a:spcBef>
            </a:pPr>
            <a:r>
              <a:rPr lang="en-US" sz="2800" dirty="0">
                <a:latin typeface="Calibri Light" panose="020F0302020204030204" pitchFamily="34" charset="0"/>
              </a:rPr>
              <a:t>Branko Milanovic</a:t>
            </a:r>
          </a:p>
          <a:p>
            <a:pPr marL="342900" indent="-342900" algn="ctr">
              <a:spcBef>
                <a:spcPct val="20000"/>
              </a:spcBef>
            </a:pPr>
            <a:r>
              <a:rPr lang="en-US" sz="2800" dirty="0">
                <a:latin typeface="Calibri Light" panose="020F0302020204030204" pitchFamily="34" charset="0"/>
              </a:rPr>
              <a:t>All seasons 2022</a:t>
            </a:r>
          </a:p>
        </p:txBody>
      </p:sp>
      <p:sp>
        <p:nvSpPr>
          <p:cNvPr id="4" name="Footer Placeholder 3"/>
          <p:cNvSpPr>
            <a:spLocks noGrp="1"/>
          </p:cNvSpPr>
          <p:nvPr>
            <p:ph type="ftr" sz="quarter" idx="11"/>
          </p:nvPr>
        </p:nvSpPr>
        <p:spPr/>
        <p:txBody>
          <a:bodyPr/>
          <a:lstStyle/>
          <a:p>
            <a:r>
              <a:rPr lang="en-US" dirty="0"/>
              <a:t>Branko Milanovic</a:t>
            </a:r>
          </a:p>
        </p:txBody>
      </p:sp>
    </p:spTree>
    <p:extLst>
      <p:ext uri="{BB962C8B-B14F-4D97-AF65-F5344CB8AC3E}">
        <p14:creationId xmlns:p14="http://schemas.microsoft.com/office/powerpoint/2010/main" val="284386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579437"/>
            <a:ext cx="9972676" cy="1992313"/>
          </a:xfrm>
        </p:spPr>
        <p:txBody>
          <a:bodyPr>
            <a:normAutofit/>
          </a:bodyPr>
          <a:lstStyle/>
          <a:p>
            <a:r>
              <a:rPr lang="en-US" dirty="0"/>
              <a:t>The high globalization: 1988-2008</a:t>
            </a:r>
            <a:br>
              <a:rPr lang="en-US" dirty="0"/>
            </a:br>
            <a:r>
              <a:rPr lang="en-US" dirty="0"/>
              <a:t>(from the Fall of the Berlin Wall to the Global Financial Crisis)</a:t>
            </a:r>
          </a:p>
        </p:txBody>
      </p:sp>
    </p:spTree>
    <p:extLst>
      <p:ext uri="{BB962C8B-B14F-4D97-AF65-F5344CB8AC3E}">
        <p14:creationId xmlns:p14="http://schemas.microsoft.com/office/powerpoint/2010/main" val="52034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B2A8-30DC-A7D8-4229-AF603A11C3F7}"/>
              </a:ext>
            </a:extLst>
          </p:cNvPr>
          <p:cNvSpPr>
            <a:spLocks noGrp="1"/>
          </p:cNvSpPr>
          <p:nvPr>
            <p:ph type="title"/>
          </p:nvPr>
        </p:nvSpPr>
        <p:spPr>
          <a:xfrm>
            <a:off x="838200" y="234496"/>
            <a:ext cx="10515600" cy="1325563"/>
          </a:xfrm>
        </p:spPr>
        <p:txBody>
          <a:bodyPr>
            <a:normAutofit/>
          </a:bodyPr>
          <a:lstStyle/>
          <a:p>
            <a:r>
              <a:rPr lang="en-US" sz="3600" dirty="0"/>
              <a:t>Real income growth at various percentiles of global income distribution, 1988-2008 (in 2005 PPPs) </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494789357"/>
              </p:ext>
            </p:extLst>
          </p:nvPr>
        </p:nvGraphicFramePr>
        <p:xfrm>
          <a:off x="1752600" y="1560059"/>
          <a:ext cx="7799614" cy="48570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E4ED30C-EC6C-D05F-7F2E-1169D53BEEB6}"/>
              </a:ext>
            </a:extLst>
          </p:cNvPr>
          <p:cNvSpPr txBox="1"/>
          <p:nvPr/>
        </p:nvSpPr>
        <p:spPr>
          <a:xfrm>
            <a:off x="4052454" y="2239291"/>
            <a:ext cx="2407227" cy="584775"/>
          </a:xfrm>
          <a:prstGeom prst="rect">
            <a:avLst/>
          </a:prstGeom>
          <a:noFill/>
        </p:spPr>
        <p:txBody>
          <a:bodyPr wrap="square" rtlCol="0">
            <a:spAutoFit/>
          </a:bodyPr>
          <a:lstStyle/>
          <a:p>
            <a:r>
              <a:rPr lang="en-US" sz="1600" dirty="0"/>
              <a:t>High growth of Asian middle classes </a:t>
            </a:r>
          </a:p>
        </p:txBody>
      </p:sp>
      <p:sp>
        <p:nvSpPr>
          <p:cNvPr id="5" name="TextBox 4">
            <a:extLst>
              <a:ext uri="{FF2B5EF4-FFF2-40B4-BE49-F238E27FC236}">
                <a16:creationId xmlns:a16="http://schemas.microsoft.com/office/drawing/2014/main" id="{90B74FA6-4A84-5EFD-D428-83CEB90F3ADB}"/>
              </a:ext>
            </a:extLst>
          </p:cNvPr>
          <p:cNvSpPr txBox="1"/>
          <p:nvPr/>
        </p:nvSpPr>
        <p:spPr>
          <a:xfrm>
            <a:off x="6096000" y="5081155"/>
            <a:ext cx="1641764" cy="830997"/>
          </a:xfrm>
          <a:prstGeom prst="rect">
            <a:avLst/>
          </a:prstGeom>
          <a:noFill/>
        </p:spPr>
        <p:txBody>
          <a:bodyPr wrap="square" rtlCol="0">
            <a:spAutoFit/>
          </a:bodyPr>
          <a:lstStyle/>
          <a:p>
            <a:r>
              <a:rPr lang="en-US" sz="1600" dirty="0"/>
              <a:t>Low growth of Western middle classes</a:t>
            </a:r>
          </a:p>
        </p:txBody>
      </p:sp>
      <p:sp>
        <p:nvSpPr>
          <p:cNvPr id="6" name="TextBox 5">
            <a:extLst>
              <a:ext uri="{FF2B5EF4-FFF2-40B4-BE49-F238E27FC236}">
                <a16:creationId xmlns:a16="http://schemas.microsoft.com/office/drawing/2014/main" id="{2E02B471-6DE3-7566-685F-E3620AD1DB29}"/>
              </a:ext>
            </a:extLst>
          </p:cNvPr>
          <p:cNvSpPr txBox="1"/>
          <p:nvPr/>
        </p:nvSpPr>
        <p:spPr>
          <a:xfrm>
            <a:off x="9466118" y="2824066"/>
            <a:ext cx="1236518" cy="830997"/>
          </a:xfrm>
          <a:prstGeom prst="rect">
            <a:avLst/>
          </a:prstGeom>
          <a:noFill/>
        </p:spPr>
        <p:txBody>
          <a:bodyPr wrap="square" rtlCol="0">
            <a:spAutoFit/>
          </a:bodyPr>
          <a:lstStyle/>
          <a:p>
            <a:r>
              <a:rPr lang="en-US" sz="1600" dirty="0"/>
              <a:t>High growth of the global top 1%</a:t>
            </a:r>
          </a:p>
        </p:txBody>
      </p:sp>
    </p:spTree>
    <p:extLst>
      <p:ext uri="{BB962C8B-B14F-4D97-AF65-F5344CB8AC3E}">
        <p14:creationId xmlns:p14="http://schemas.microsoft.com/office/powerpoint/2010/main" val="1113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579437"/>
            <a:ext cx="9972676" cy="1992313"/>
          </a:xfrm>
        </p:spPr>
        <p:txBody>
          <a:bodyPr>
            <a:normAutofit/>
          </a:bodyPr>
          <a:lstStyle/>
          <a:p>
            <a:r>
              <a:rPr lang="en-US" dirty="0"/>
              <a:t>“The interregnum”</a:t>
            </a:r>
            <a:br>
              <a:rPr lang="en-US" dirty="0"/>
            </a:br>
            <a:r>
              <a:rPr lang="en-US" dirty="0"/>
              <a:t>Between the financial crisis and covid, 2008-18</a:t>
            </a:r>
          </a:p>
        </p:txBody>
      </p:sp>
    </p:spTree>
    <p:extLst>
      <p:ext uri="{BB962C8B-B14F-4D97-AF65-F5344CB8AC3E}">
        <p14:creationId xmlns:p14="http://schemas.microsoft.com/office/powerpoint/2010/main" val="80133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8600" y="6472238"/>
            <a:ext cx="4114800" cy="365125"/>
          </a:xfrm>
        </p:spPr>
        <p:txBody>
          <a:bodyPr/>
          <a:lstStyle/>
          <a:p>
            <a:r>
              <a:rPr lang="en-US" dirty="0"/>
              <a:t>Branko Milanovic</a:t>
            </a:r>
          </a:p>
        </p:txBody>
      </p:sp>
      <p:graphicFrame>
        <p:nvGraphicFramePr>
          <p:cNvPr id="6" name="Chart 5">
            <a:extLst>
              <a:ext uri="{FF2B5EF4-FFF2-40B4-BE49-F238E27FC236}">
                <a16:creationId xmlns:a16="http://schemas.microsoft.com/office/drawing/2014/main" id="{5AE671CA-5076-487A-BF3B-8E2C7B467F85}"/>
              </a:ext>
            </a:extLst>
          </p:cNvPr>
          <p:cNvGraphicFramePr>
            <a:graphicFrameLocks/>
          </p:cNvGraphicFramePr>
          <p:nvPr>
            <p:extLst>
              <p:ext uri="{D42A27DB-BD31-4B8C-83A1-F6EECF244321}">
                <p14:modId xmlns:p14="http://schemas.microsoft.com/office/powerpoint/2010/main" val="3257260409"/>
              </p:ext>
            </p:extLst>
          </p:nvPr>
        </p:nvGraphicFramePr>
        <p:xfrm>
          <a:off x="2228850" y="924718"/>
          <a:ext cx="6972301" cy="5386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234A1D2-7201-4BC6-8491-F04741CFEAF6}"/>
              </a:ext>
            </a:extLst>
          </p:cNvPr>
          <p:cNvSpPr txBox="1"/>
          <p:nvPr/>
        </p:nvSpPr>
        <p:spPr>
          <a:xfrm>
            <a:off x="2790825" y="278387"/>
            <a:ext cx="6410326" cy="646331"/>
          </a:xfrm>
          <a:prstGeom prst="rect">
            <a:avLst/>
          </a:prstGeom>
          <a:noFill/>
        </p:spPr>
        <p:txBody>
          <a:bodyPr wrap="square" rtlCol="0">
            <a:spAutoFit/>
          </a:bodyPr>
          <a:lstStyle/>
          <a:p>
            <a:pPr algn="ctr"/>
            <a:r>
              <a:rPr lang="en-US" sz="3600" dirty="0"/>
              <a:t>After the financial crisis: 2008-13</a:t>
            </a:r>
          </a:p>
        </p:txBody>
      </p:sp>
      <p:sp>
        <p:nvSpPr>
          <p:cNvPr id="7" name="TextBox 6">
            <a:extLst>
              <a:ext uri="{FF2B5EF4-FFF2-40B4-BE49-F238E27FC236}">
                <a16:creationId xmlns:a16="http://schemas.microsoft.com/office/drawing/2014/main" id="{0F17B61B-4E64-4ACA-8051-6C35403FB4AB}"/>
              </a:ext>
            </a:extLst>
          </p:cNvPr>
          <p:cNvSpPr txBox="1"/>
          <p:nvPr/>
        </p:nvSpPr>
        <p:spPr>
          <a:xfrm>
            <a:off x="428625" y="6335712"/>
            <a:ext cx="2757488" cy="246221"/>
          </a:xfrm>
          <a:prstGeom prst="rect">
            <a:avLst/>
          </a:prstGeom>
          <a:noFill/>
        </p:spPr>
        <p:txBody>
          <a:bodyPr wrap="square" rtlCol="0">
            <a:spAutoFit/>
          </a:bodyPr>
          <a:lstStyle/>
          <a:p>
            <a:r>
              <a:rPr lang="en-US" sz="1000" dirty="0"/>
              <a:t>Africa_povcal.xls</a:t>
            </a:r>
          </a:p>
        </p:txBody>
      </p:sp>
      <p:sp>
        <p:nvSpPr>
          <p:cNvPr id="8" name="TextBox 7">
            <a:extLst>
              <a:ext uri="{FF2B5EF4-FFF2-40B4-BE49-F238E27FC236}">
                <a16:creationId xmlns:a16="http://schemas.microsoft.com/office/drawing/2014/main" id="{49A98FAB-6338-45C2-9DC4-6397184F64F6}"/>
              </a:ext>
            </a:extLst>
          </p:cNvPr>
          <p:cNvSpPr txBox="1"/>
          <p:nvPr/>
        </p:nvSpPr>
        <p:spPr>
          <a:xfrm>
            <a:off x="4471988" y="1528831"/>
            <a:ext cx="3128962" cy="646331"/>
          </a:xfrm>
          <a:prstGeom prst="rect">
            <a:avLst/>
          </a:prstGeom>
          <a:noFill/>
        </p:spPr>
        <p:txBody>
          <a:bodyPr wrap="square" rtlCol="0">
            <a:spAutoFit/>
          </a:bodyPr>
          <a:lstStyle/>
          <a:p>
            <a:r>
              <a:rPr lang="en-US" dirty="0"/>
              <a:t>Continued very strong growth around the global median</a:t>
            </a:r>
          </a:p>
        </p:txBody>
      </p:sp>
      <p:sp>
        <p:nvSpPr>
          <p:cNvPr id="9" name="TextBox 8">
            <a:extLst>
              <a:ext uri="{FF2B5EF4-FFF2-40B4-BE49-F238E27FC236}">
                <a16:creationId xmlns:a16="http://schemas.microsoft.com/office/drawing/2014/main" id="{A1C179DC-7466-44F2-8105-C088E92E6B34}"/>
              </a:ext>
            </a:extLst>
          </p:cNvPr>
          <p:cNvSpPr txBox="1"/>
          <p:nvPr/>
        </p:nvSpPr>
        <p:spPr>
          <a:xfrm>
            <a:off x="6229350" y="4071938"/>
            <a:ext cx="1924050" cy="923330"/>
          </a:xfrm>
          <a:prstGeom prst="rect">
            <a:avLst/>
          </a:prstGeom>
          <a:noFill/>
        </p:spPr>
        <p:txBody>
          <a:bodyPr wrap="square" rtlCol="0">
            <a:spAutoFit/>
          </a:bodyPr>
          <a:lstStyle/>
          <a:p>
            <a:r>
              <a:rPr lang="en-US" dirty="0"/>
              <a:t>No improvement for Western middle classes</a:t>
            </a:r>
          </a:p>
        </p:txBody>
      </p:sp>
      <p:sp>
        <p:nvSpPr>
          <p:cNvPr id="10" name="TextBox 9">
            <a:extLst>
              <a:ext uri="{FF2B5EF4-FFF2-40B4-BE49-F238E27FC236}">
                <a16:creationId xmlns:a16="http://schemas.microsoft.com/office/drawing/2014/main" id="{C7F24DE3-DA40-4799-B3C6-777985471393}"/>
              </a:ext>
            </a:extLst>
          </p:cNvPr>
          <p:cNvSpPr txBox="1"/>
          <p:nvPr/>
        </p:nvSpPr>
        <p:spPr>
          <a:xfrm>
            <a:off x="8958263" y="4071938"/>
            <a:ext cx="2114550" cy="646331"/>
          </a:xfrm>
          <a:prstGeom prst="rect">
            <a:avLst/>
          </a:prstGeom>
          <a:noFill/>
        </p:spPr>
        <p:txBody>
          <a:bodyPr wrap="square" rtlCol="0">
            <a:spAutoFit/>
          </a:bodyPr>
          <a:lstStyle/>
          <a:p>
            <a:r>
              <a:rPr lang="en-US" dirty="0"/>
              <a:t>Slowdown of growth of the global top 1%</a:t>
            </a:r>
          </a:p>
        </p:txBody>
      </p:sp>
      <p:sp>
        <p:nvSpPr>
          <p:cNvPr id="4" name="TextBox 3">
            <a:extLst>
              <a:ext uri="{FF2B5EF4-FFF2-40B4-BE49-F238E27FC236}">
                <a16:creationId xmlns:a16="http://schemas.microsoft.com/office/drawing/2014/main" id="{D7069A2F-0F0C-CE25-16B7-E3796B199722}"/>
              </a:ext>
            </a:extLst>
          </p:cNvPr>
          <p:cNvSpPr txBox="1"/>
          <p:nvPr/>
        </p:nvSpPr>
        <p:spPr>
          <a:xfrm>
            <a:off x="2990849" y="6161925"/>
            <a:ext cx="7903167" cy="369332"/>
          </a:xfrm>
          <a:prstGeom prst="rect">
            <a:avLst/>
          </a:prstGeom>
          <a:noFill/>
        </p:spPr>
        <p:txBody>
          <a:bodyPr wrap="square" rtlCol="0">
            <a:spAutoFit/>
          </a:bodyPr>
          <a:lstStyle/>
          <a:p>
            <a:r>
              <a:rPr lang="en-US" dirty="0"/>
              <a:t>Coverage in 2013: 95% of world population and income</a:t>
            </a:r>
          </a:p>
        </p:txBody>
      </p:sp>
    </p:spTree>
    <p:extLst>
      <p:ext uri="{BB962C8B-B14F-4D97-AF65-F5344CB8AC3E}">
        <p14:creationId xmlns:p14="http://schemas.microsoft.com/office/powerpoint/2010/main" val="10067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B31FC5-3AB5-ECA0-14E2-4195DFA66C9E}"/>
              </a:ext>
            </a:extLst>
          </p:cNvPr>
          <p:cNvSpPr txBox="1"/>
          <p:nvPr/>
        </p:nvSpPr>
        <p:spPr>
          <a:xfrm>
            <a:off x="3987545" y="1278750"/>
            <a:ext cx="2814637" cy="923330"/>
          </a:xfrm>
          <a:prstGeom prst="rect">
            <a:avLst/>
          </a:prstGeom>
          <a:noFill/>
        </p:spPr>
        <p:txBody>
          <a:bodyPr wrap="square" rtlCol="0">
            <a:spAutoFit/>
          </a:bodyPr>
          <a:lstStyle/>
          <a:p>
            <a:r>
              <a:rPr lang="en-US" dirty="0"/>
              <a:t>Strong growth on the bottom and middle of global income distribution</a:t>
            </a:r>
          </a:p>
        </p:txBody>
      </p:sp>
      <p:sp>
        <p:nvSpPr>
          <p:cNvPr id="6" name="TextBox 5">
            <a:extLst>
              <a:ext uri="{FF2B5EF4-FFF2-40B4-BE49-F238E27FC236}">
                <a16:creationId xmlns:a16="http://schemas.microsoft.com/office/drawing/2014/main" id="{E738D04E-7F90-974E-3033-91C93A6D0353}"/>
              </a:ext>
            </a:extLst>
          </p:cNvPr>
          <p:cNvSpPr txBox="1"/>
          <p:nvPr/>
        </p:nvSpPr>
        <p:spPr>
          <a:xfrm>
            <a:off x="9498330" y="3270077"/>
            <a:ext cx="2343150" cy="369332"/>
          </a:xfrm>
          <a:prstGeom prst="rect">
            <a:avLst/>
          </a:prstGeom>
          <a:noFill/>
        </p:spPr>
        <p:txBody>
          <a:bodyPr wrap="square" rtlCol="0">
            <a:spAutoFit/>
          </a:bodyPr>
          <a:lstStyle/>
          <a:p>
            <a:r>
              <a:rPr lang="en-US" dirty="0"/>
              <a:t>Low growth at the top</a:t>
            </a:r>
          </a:p>
        </p:txBody>
      </p:sp>
      <p:sp>
        <p:nvSpPr>
          <p:cNvPr id="2" name="TextBox 1">
            <a:extLst>
              <a:ext uri="{FF2B5EF4-FFF2-40B4-BE49-F238E27FC236}">
                <a16:creationId xmlns:a16="http://schemas.microsoft.com/office/drawing/2014/main" id="{20C35011-882D-38D7-B185-1E468543E6B3}"/>
              </a:ext>
            </a:extLst>
          </p:cNvPr>
          <p:cNvSpPr txBox="1"/>
          <p:nvPr/>
        </p:nvSpPr>
        <p:spPr>
          <a:xfrm>
            <a:off x="2650210" y="6134636"/>
            <a:ext cx="9191270" cy="369332"/>
          </a:xfrm>
          <a:prstGeom prst="rect">
            <a:avLst/>
          </a:prstGeom>
          <a:noFill/>
        </p:spPr>
        <p:txBody>
          <a:bodyPr wrap="square" rtlCol="0">
            <a:spAutoFit/>
          </a:bodyPr>
          <a:lstStyle/>
          <a:p>
            <a:r>
              <a:rPr lang="en-US" dirty="0"/>
              <a:t>Coverage in 2018: 97% of world income and 91% of world population</a:t>
            </a:r>
          </a:p>
        </p:txBody>
      </p:sp>
      <p:graphicFrame>
        <p:nvGraphicFramePr>
          <p:cNvPr id="8" name="Chart 7">
            <a:extLst>
              <a:ext uri="{FF2B5EF4-FFF2-40B4-BE49-F238E27FC236}">
                <a16:creationId xmlns:a16="http://schemas.microsoft.com/office/drawing/2014/main" id="{D99465D2-B930-4B1A-A564-1742589A3C0B}"/>
              </a:ext>
            </a:extLst>
          </p:cNvPr>
          <p:cNvGraphicFramePr>
            <a:graphicFrameLocks/>
          </p:cNvGraphicFramePr>
          <p:nvPr>
            <p:extLst>
              <p:ext uri="{D42A27DB-BD31-4B8C-83A1-F6EECF244321}">
                <p14:modId xmlns:p14="http://schemas.microsoft.com/office/powerpoint/2010/main" val="3864425402"/>
              </p:ext>
            </p:extLst>
          </p:nvPr>
        </p:nvGraphicFramePr>
        <p:xfrm>
          <a:off x="2381574" y="1144182"/>
          <a:ext cx="7423687" cy="499045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61FC676-90EE-D910-66DD-857F21FB3FD7}"/>
              </a:ext>
            </a:extLst>
          </p:cNvPr>
          <p:cNvSpPr txBox="1"/>
          <p:nvPr/>
        </p:nvSpPr>
        <p:spPr>
          <a:xfrm>
            <a:off x="2417736" y="247973"/>
            <a:ext cx="7330698" cy="954107"/>
          </a:xfrm>
          <a:prstGeom prst="rect">
            <a:avLst/>
          </a:prstGeom>
          <a:noFill/>
        </p:spPr>
        <p:txBody>
          <a:bodyPr wrap="square" rtlCol="0">
            <a:spAutoFit/>
          </a:bodyPr>
          <a:lstStyle/>
          <a:p>
            <a:pPr algn="ctr"/>
            <a:r>
              <a:rPr lang="en-US" sz="2800" dirty="0"/>
              <a:t>Global growth incidence curve 2013-18</a:t>
            </a:r>
          </a:p>
          <a:p>
            <a:pPr algn="ctr"/>
            <a:r>
              <a:rPr lang="en-US" sz="2800" dirty="0"/>
              <a:t>(cumulative per capita growth; real 2018 PPPs)</a:t>
            </a:r>
          </a:p>
        </p:txBody>
      </p:sp>
    </p:spTree>
    <p:extLst>
      <p:ext uri="{BB962C8B-B14F-4D97-AF65-F5344CB8AC3E}">
        <p14:creationId xmlns:p14="http://schemas.microsoft.com/office/powerpoint/2010/main" val="35361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579436"/>
            <a:ext cx="10052276" cy="3915071"/>
          </a:xfrm>
        </p:spPr>
        <p:txBody>
          <a:bodyPr>
            <a:normAutofit/>
          </a:bodyPr>
          <a:lstStyle/>
          <a:p>
            <a:r>
              <a:rPr lang="en-US" dirty="0"/>
              <a:t>Thus we have the global data for the past 30 years: From the end of communism to the beginning of the new Cold Wars</a:t>
            </a:r>
            <a:br>
              <a:rPr lang="en-US" dirty="0"/>
            </a:br>
            <a:br>
              <a:rPr lang="en-US" dirty="0"/>
            </a:br>
            <a:endParaRPr lang="en-US" dirty="0"/>
          </a:p>
        </p:txBody>
      </p:sp>
    </p:spTree>
    <p:extLst>
      <p:ext uri="{BB962C8B-B14F-4D97-AF65-F5344CB8AC3E}">
        <p14:creationId xmlns:p14="http://schemas.microsoft.com/office/powerpoint/2010/main" val="332456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FD2C76-4229-A763-F67A-1A3FFE91A7F6}"/>
              </a:ext>
            </a:extLst>
          </p:cNvPr>
          <p:cNvSpPr txBox="1"/>
          <p:nvPr/>
        </p:nvSpPr>
        <p:spPr>
          <a:xfrm>
            <a:off x="9996407" y="5439905"/>
            <a:ext cx="1968285" cy="923330"/>
          </a:xfrm>
          <a:prstGeom prst="rect">
            <a:avLst/>
          </a:prstGeom>
          <a:noFill/>
        </p:spPr>
        <p:txBody>
          <a:bodyPr wrap="square" rtlCol="0">
            <a:spAutoFit/>
          </a:bodyPr>
          <a:lstStyle/>
          <a:p>
            <a:r>
              <a:rPr lang="en-US" dirty="0"/>
              <a:t>All in real PPPs, household per capita income.</a:t>
            </a:r>
          </a:p>
        </p:txBody>
      </p:sp>
      <p:sp>
        <p:nvSpPr>
          <p:cNvPr id="7" name="Title 6">
            <a:extLst>
              <a:ext uri="{FF2B5EF4-FFF2-40B4-BE49-F238E27FC236}">
                <a16:creationId xmlns:a16="http://schemas.microsoft.com/office/drawing/2014/main" id="{5D48A9BE-021B-E350-FD14-32F29D68516A}"/>
              </a:ext>
            </a:extLst>
          </p:cNvPr>
          <p:cNvSpPr>
            <a:spLocks noGrp="1"/>
          </p:cNvSpPr>
          <p:nvPr>
            <p:ph type="title"/>
          </p:nvPr>
        </p:nvSpPr>
        <p:spPr>
          <a:xfrm>
            <a:off x="820118" y="365125"/>
            <a:ext cx="10160431" cy="642265"/>
          </a:xfrm>
        </p:spPr>
        <p:txBody>
          <a:bodyPr>
            <a:normAutofit fontScale="90000"/>
          </a:bodyPr>
          <a:lstStyle/>
          <a:p>
            <a:pPr algn="ctr"/>
            <a:r>
              <a:rPr lang="en-US" dirty="0"/>
              <a:t>What has elephant become?</a:t>
            </a:r>
          </a:p>
        </p:txBody>
      </p:sp>
      <p:graphicFrame>
        <p:nvGraphicFramePr>
          <p:cNvPr id="10" name="Content Placeholder 9">
            <a:extLst>
              <a:ext uri="{FF2B5EF4-FFF2-40B4-BE49-F238E27FC236}">
                <a16:creationId xmlns:a16="http://schemas.microsoft.com/office/drawing/2014/main" id="{C189B4A9-2DC1-F10C-6DF4-0702F6E377FB}"/>
              </a:ext>
            </a:extLst>
          </p:cNvPr>
          <p:cNvGraphicFramePr>
            <a:graphicFrameLocks noGrp="1"/>
          </p:cNvGraphicFramePr>
          <p:nvPr>
            <p:ph idx="1"/>
            <p:extLst>
              <p:ext uri="{D42A27DB-BD31-4B8C-83A1-F6EECF244321}">
                <p14:modId xmlns:p14="http://schemas.microsoft.com/office/powerpoint/2010/main" val="2920569082"/>
              </p:ext>
            </p:extLst>
          </p:nvPr>
        </p:nvGraphicFramePr>
        <p:xfrm>
          <a:off x="2200758" y="1007390"/>
          <a:ext cx="7547675" cy="54854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571229A-A156-6B9D-BBFC-9C61E820C9EE}"/>
              </a:ext>
            </a:extLst>
          </p:cNvPr>
          <p:cNvSpPr txBox="1"/>
          <p:nvPr/>
        </p:nvSpPr>
        <p:spPr>
          <a:xfrm>
            <a:off x="5476067" y="1970912"/>
            <a:ext cx="1239865" cy="369332"/>
          </a:xfrm>
          <a:prstGeom prst="rect">
            <a:avLst/>
          </a:prstGeom>
          <a:noFill/>
        </p:spPr>
        <p:txBody>
          <a:bodyPr wrap="square" rtlCol="0">
            <a:spAutoFit/>
          </a:bodyPr>
          <a:lstStyle/>
          <a:p>
            <a:r>
              <a:rPr lang="en-US" dirty="0"/>
              <a:t>2008-18</a:t>
            </a:r>
          </a:p>
        </p:txBody>
      </p:sp>
      <p:sp>
        <p:nvSpPr>
          <p:cNvPr id="12" name="TextBox 11">
            <a:extLst>
              <a:ext uri="{FF2B5EF4-FFF2-40B4-BE49-F238E27FC236}">
                <a16:creationId xmlns:a16="http://schemas.microsoft.com/office/drawing/2014/main" id="{356CD351-A6E4-DD7B-50A5-A6B364A999D3}"/>
              </a:ext>
            </a:extLst>
          </p:cNvPr>
          <p:cNvSpPr txBox="1"/>
          <p:nvPr/>
        </p:nvSpPr>
        <p:spPr>
          <a:xfrm>
            <a:off x="4251701" y="2958862"/>
            <a:ext cx="1224366" cy="369332"/>
          </a:xfrm>
          <a:prstGeom prst="rect">
            <a:avLst/>
          </a:prstGeom>
          <a:noFill/>
        </p:spPr>
        <p:txBody>
          <a:bodyPr wrap="square" rtlCol="0">
            <a:spAutoFit/>
          </a:bodyPr>
          <a:lstStyle/>
          <a:p>
            <a:r>
              <a:rPr lang="en-US" dirty="0"/>
              <a:t>1988-2008</a:t>
            </a:r>
          </a:p>
        </p:txBody>
      </p:sp>
      <p:sp>
        <p:nvSpPr>
          <p:cNvPr id="8" name="TextBox 7">
            <a:extLst>
              <a:ext uri="{FF2B5EF4-FFF2-40B4-BE49-F238E27FC236}">
                <a16:creationId xmlns:a16="http://schemas.microsoft.com/office/drawing/2014/main" id="{0C6DD2E1-4707-7186-2CDB-24459553CDEB}"/>
              </a:ext>
            </a:extLst>
          </p:cNvPr>
          <p:cNvSpPr txBox="1"/>
          <p:nvPr/>
        </p:nvSpPr>
        <p:spPr>
          <a:xfrm>
            <a:off x="294468" y="6492873"/>
            <a:ext cx="3316637" cy="246221"/>
          </a:xfrm>
          <a:prstGeom prst="rect">
            <a:avLst/>
          </a:prstGeom>
          <a:noFill/>
        </p:spPr>
        <p:txBody>
          <a:bodyPr wrap="square" rtlCol="0">
            <a:spAutoFit/>
          </a:bodyPr>
          <a:lstStyle/>
          <a:p>
            <a:r>
              <a:rPr lang="en-US" sz="1000" dirty="0"/>
              <a:t>Compare_08_18.xls</a:t>
            </a:r>
          </a:p>
        </p:txBody>
      </p:sp>
    </p:spTree>
    <p:extLst>
      <p:ext uri="{BB962C8B-B14F-4D97-AF65-F5344CB8AC3E}">
        <p14:creationId xmlns:p14="http://schemas.microsoft.com/office/powerpoint/2010/main" val="33566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additive="base">
                                        <p:cTn id="13" dur="500" fill="hold"/>
                                        <p:tgtEl>
                                          <p:spTgt spid="10">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additive="base">
                                        <p:cTn id="19" dur="500" fill="hold"/>
                                        <p:tgtEl>
                                          <p:spTgt spid="10">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9EC6-7221-01A8-FC61-8F26CE8641A5}"/>
              </a:ext>
            </a:extLst>
          </p:cNvPr>
          <p:cNvSpPr>
            <a:spLocks noGrp="1"/>
          </p:cNvSpPr>
          <p:nvPr>
            <p:ph type="title"/>
          </p:nvPr>
        </p:nvSpPr>
        <p:spPr>
          <a:xfrm>
            <a:off x="1224366" y="371958"/>
            <a:ext cx="10104895" cy="975517"/>
          </a:xfrm>
        </p:spPr>
        <p:txBody>
          <a:bodyPr>
            <a:normAutofit fontScale="90000"/>
          </a:bodyPr>
          <a:lstStyle/>
          <a:p>
            <a:pPr algn="ctr"/>
            <a:r>
              <a:rPr lang="en-US" sz="3600" dirty="0"/>
              <a:t>Absolute real income gains remain strongly pro-rich</a:t>
            </a:r>
            <a:br>
              <a:rPr lang="en-US" sz="3600" dirty="0"/>
            </a:br>
            <a:r>
              <a:rPr lang="en-US" sz="3600" dirty="0"/>
              <a:t> 2008-18</a:t>
            </a:r>
          </a:p>
        </p:txBody>
      </p:sp>
      <p:graphicFrame>
        <p:nvGraphicFramePr>
          <p:cNvPr id="4" name="Chart 3">
            <a:extLst>
              <a:ext uri="{FF2B5EF4-FFF2-40B4-BE49-F238E27FC236}">
                <a16:creationId xmlns:a16="http://schemas.microsoft.com/office/drawing/2014/main" id="{26B1FF89-13D9-DBA5-9611-E46386416408}"/>
              </a:ext>
            </a:extLst>
          </p:cNvPr>
          <p:cNvGraphicFramePr>
            <a:graphicFrameLocks/>
          </p:cNvGraphicFramePr>
          <p:nvPr>
            <p:extLst>
              <p:ext uri="{D42A27DB-BD31-4B8C-83A1-F6EECF244321}">
                <p14:modId xmlns:p14="http://schemas.microsoft.com/office/powerpoint/2010/main" val="3039317019"/>
              </p:ext>
            </p:extLst>
          </p:nvPr>
        </p:nvGraphicFramePr>
        <p:xfrm>
          <a:off x="2185261" y="1347476"/>
          <a:ext cx="7470183" cy="526850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B8EFC6-FC34-5FE1-9C60-37D2DA46810A}"/>
              </a:ext>
            </a:extLst>
          </p:cNvPr>
          <p:cNvSpPr txBox="1"/>
          <p:nvPr/>
        </p:nvSpPr>
        <p:spPr>
          <a:xfrm>
            <a:off x="294468" y="6492873"/>
            <a:ext cx="3316637" cy="246221"/>
          </a:xfrm>
          <a:prstGeom prst="rect">
            <a:avLst/>
          </a:prstGeom>
          <a:noFill/>
        </p:spPr>
        <p:txBody>
          <a:bodyPr wrap="square" rtlCol="0">
            <a:spAutoFit/>
          </a:bodyPr>
          <a:lstStyle/>
          <a:p>
            <a:r>
              <a:rPr lang="en-US" sz="1000" dirty="0"/>
              <a:t>Compare-08_18.xls</a:t>
            </a:r>
          </a:p>
        </p:txBody>
      </p:sp>
    </p:spTree>
    <p:extLst>
      <p:ext uri="{BB962C8B-B14F-4D97-AF65-F5344CB8AC3E}">
        <p14:creationId xmlns:p14="http://schemas.microsoft.com/office/powerpoint/2010/main" val="276646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60BF-7110-1B38-52CD-C2CA0B17D1FD}"/>
              </a:ext>
            </a:extLst>
          </p:cNvPr>
          <p:cNvSpPr>
            <a:spLocks noGrp="1"/>
          </p:cNvSpPr>
          <p:nvPr>
            <p:ph type="title"/>
          </p:nvPr>
        </p:nvSpPr>
        <p:spPr>
          <a:xfrm>
            <a:off x="838200" y="190314"/>
            <a:ext cx="10515600" cy="1325563"/>
          </a:xfrm>
        </p:spPr>
        <p:txBody>
          <a:bodyPr>
            <a:normAutofit/>
          </a:bodyPr>
          <a:lstStyle/>
          <a:p>
            <a:r>
              <a:rPr lang="en-US" sz="4000" dirty="0"/>
              <a:t>What happened at the bottom of global income distribution, 2008-18? </a:t>
            </a:r>
          </a:p>
        </p:txBody>
      </p:sp>
      <p:sp>
        <p:nvSpPr>
          <p:cNvPr id="3" name="Content Placeholder 2">
            <a:extLst>
              <a:ext uri="{FF2B5EF4-FFF2-40B4-BE49-F238E27FC236}">
                <a16:creationId xmlns:a16="http://schemas.microsoft.com/office/drawing/2014/main" id="{6E537CA9-3EEA-4BB4-4CFC-9026A05857B5}"/>
              </a:ext>
            </a:extLst>
          </p:cNvPr>
          <p:cNvSpPr>
            <a:spLocks noGrp="1"/>
          </p:cNvSpPr>
          <p:nvPr>
            <p:ph idx="1"/>
          </p:nvPr>
        </p:nvSpPr>
        <p:spPr>
          <a:xfrm>
            <a:off x="618565" y="1515876"/>
            <a:ext cx="10999693" cy="4858029"/>
          </a:xfrm>
        </p:spPr>
        <p:txBody>
          <a:bodyPr>
            <a:noAutofit/>
          </a:bodyPr>
          <a:lstStyle/>
          <a:p>
            <a:r>
              <a:rPr lang="en-US" sz="2700" dirty="0"/>
              <a:t>Lots of Chinese rural population “evacuated”  the bottom global quintile:  from 200 million in 2008 to 75 million in 2018. This creates more than 125 million of “empty slots” (plus the additional slots due to the rising world population).  Poor Chinese deciles grew at an average rate of 10-12 percent over that period.</a:t>
            </a:r>
          </a:p>
          <a:p>
            <a:r>
              <a:rPr lang="en-US" sz="2700" dirty="0"/>
              <a:t>Who filled the “empty slots”?  Primarily, Southern Asia: Bangladesh added 76 million, Pakistan 56 million. </a:t>
            </a:r>
            <a:r>
              <a:rPr lang="en-US" sz="2700" dirty="0">
                <a:effectLst/>
                <a:latin typeface="Calibri" panose="020F0502020204030204" pitchFamily="34" charset="0"/>
                <a:ea typeface="Calibri" panose="020F0502020204030204" pitchFamily="34" charset="0"/>
                <a:cs typeface="Times New Roman" panose="02020603050405020304" pitchFamily="18" charset="0"/>
              </a:rPr>
              <a:t>Nigeria also too added 50 million to the bottom quintile. </a:t>
            </a:r>
            <a:r>
              <a:rPr lang="en-US" sz="2700" dirty="0"/>
              <a:t>T</a:t>
            </a:r>
            <a:r>
              <a:rPr lang="en-US" sz="2700" dirty="0">
                <a:effectLst/>
                <a:latin typeface="Calibri" panose="020F0502020204030204" pitchFamily="34" charset="0"/>
                <a:ea typeface="Calibri" panose="020F0502020204030204" pitchFamily="34" charset="0"/>
                <a:cs typeface="Times New Roman" panose="02020603050405020304" pitchFamily="18" charset="0"/>
              </a:rPr>
              <a:t>he Indian Subcontinent now accounts for more than one-half of all people in the poorest global quintile. </a:t>
            </a:r>
            <a:endParaRPr lang="en-US" sz="2700" dirty="0"/>
          </a:p>
          <a:p>
            <a:r>
              <a:rPr lang="en-US" sz="2700" dirty="0"/>
              <a:t>Standard mechanism of relatively high growth among the poor who were in the bottom quintile in both years: Vietnam 12.5% per annum, Ethiopia 8.7%, Ghana 9.8%, Kenya 6.9% etc. </a:t>
            </a:r>
          </a:p>
        </p:txBody>
      </p:sp>
    </p:spTree>
    <p:extLst>
      <p:ext uri="{BB962C8B-B14F-4D97-AF65-F5344CB8AC3E}">
        <p14:creationId xmlns:p14="http://schemas.microsoft.com/office/powerpoint/2010/main" val="239335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DF29-6004-7F69-B460-EA73BDC9E40B}"/>
              </a:ext>
            </a:extLst>
          </p:cNvPr>
          <p:cNvSpPr>
            <a:spLocks noGrp="1"/>
          </p:cNvSpPr>
          <p:nvPr>
            <p:ph type="title"/>
          </p:nvPr>
        </p:nvSpPr>
        <p:spPr/>
        <p:txBody>
          <a:bodyPr/>
          <a:lstStyle/>
          <a:p>
            <a:r>
              <a:rPr lang="en-US" dirty="0"/>
              <a:t>The greatest reshuffling of global income positions since the Industrial Revolution</a:t>
            </a:r>
          </a:p>
        </p:txBody>
      </p:sp>
      <p:sp>
        <p:nvSpPr>
          <p:cNvPr id="3" name="Content Placeholder 2">
            <a:extLst>
              <a:ext uri="{FF2B5EF4-FFF2-40B4-BE49-F238E27FC236}">
                <a16:creationId xmlns:a16="http://schemas.microsoft.com/office/drawing/2014/main" id="{68E12AD8-0515-5738-BD36-490991ADD0C3}"/>
              </a:ext>
            </a:extLst>
          </p:cNvPr>
          <p:cNvSpPr>
            <a:spLocks noGrp="1"/>
          </p:cNvSpPr>
          <p:nvPr>
            <p:ph idx="1"/>
          </p:nvPr>
        </p:nvSpPr>
        <p:spPr/>
        <p:txBody>
          <a:bodyPr>
            <a:normAutofit/>
          </a:bodyPr>
          <a:lstStyle/>
          <a:p>
            <a:r>
              <a:rPr lang="en-US" dirty="0"/>
              <a:t>Rich countries’ lower parts of income distributions shifted down in terms of their global income positions, e.g. their lowest deciles which thirty years ago were (say) at the global 70</a:t>
            </a:r>
            <a:r>
              <a:rPr lang="en-US" baseline="30000" dirty="0"/>
              <a:t>th</a:t>
            </a:r>
            <a:r>
              <a:rPr lang="en-US" dirty="0"/>
              <a:t> percentile are now at the 60</a:t>
            </a:r>
            <a:r>
              <a:rPr lang="en-US" baseline="30000" dirty="0"/>
              <a:t>th</a:t>
            </a:r>
            <a:r>
              <a:rPr lang="en-US" dirty="0"/>
              <a:t>.</a:t>
            </a:r>
          </a:p>
          <a:p>
            <a:r>
              <a:rPr lang="en-US" dirty="0"/>
              <a:t>The global positions of the upper halves of the rich countries’ income distributions are not affected because the Asian middle classes have not yet entered </a:t>
            </a:r>
            <a:r>
              <a:rPr lang="en-US" i="1" dirty="0" err="1"/>
              <a:t>en</a:t>
            </a:r>
            <a:r>
              <a:rPr lang="en-US" i="1" dirty="0"/>
              <a:t> masse </a:t>
            </a:r>
            <a:r>
              <a:rPr lang="en-US" dirty="0"/>
              <a:t>these high percentiles.</a:t>
            </a:r>
          </a:p>
          <a:p>
            <a:r>
              <a:rPr lang="en-US" dirty="0"/>
              <a:t>To keep their relative global positions, lower parts of rich countries’ distributions must grow at Asian (or Chinese) growth rates. </a:t>
            </a:r>
          </a:p>
          <a:p>
            <a:endParaRPr lang="en-US" dirty="0"/>
          </a:p>
        </p:txBody>
      </p:sp>
    </p:spTree>
    <p:extLst>
      <p:ext uri="{BB962C8B-B14F-4D97-AF65-F5344CB8AC3E}">
        <p14:creationId xmlns:p14="http://schemas.microsoft.com/office/powerpoint/2010/main" val="86007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D2F38-8C49-76AF-9993-71E1FB00E14C}"/>
              </a:ext>
            </a:extLst>
          </p:cNvPr>
          <p:cNvSpPr>
            <a:spLocks noGrp="1"/>
          </p:cNvSpPr>
          <p:nvPr>
            <p:ph idx="1"/>
          </p:nvPr>
        </p:nvSpPr>
        <p:spPr/>
        <p:txBody>
          <a:bodyPr>
            <a:normAutofit/>
          </a:bodyPr>
          <a:lstStyle/>
          <a:p>
            <a:pPr marL="0" indent="0" algn="l">
              <a:buNone/>
            </a:pPr>
            <a:r>
              <a:rPr lang="en-US" sz="4000" b="0" i="0" u="none" strike="noStrike" baseline="0" dirty="0">
                <a:latin typeface="Palatino-Roman"/>
              </a:rPr>
              <a:t>“the past always counts [because] the inequality of the world is the result of structural realities at once slow to take shape and slow to fade away.”</a:t>
            </a:r>
          </a:p>
          <a:p>
            <a:pPr marL="0" indent="0" algn="l">
              <a:buNone/>
            </a:pPr>
            <a:endParaRPr lang="en-US" sz="4000" b="0" i="0" u="none" strike="noStrike" baseline="0" dirty="0">
              <a:latin typeface="Palatino-Roman"/>
            </a:endParaRPr>
          </a:p>
          <a:p>
            <a:pPr marL="0" indent="0" algn="l">
              <a:buNone/>
            </a:pPr>
            <a:r>
              <a:rPr lang="en-US" sz="4000" dirty="0">
                <a:latin typeface="Palatino-Roman"/>
              </a:rPr>
              <a:t>Fernand Braudel</a:t>
            </a:r>
            <a:endParaRPr lang="en-US" sz="4000" dirty="0"/>
          </a:p>
        </p:txBody>
      </p:sp>
    </p:spTree>
    <p:extLst>
      <p:ext uri="{BB962C8B-B14F-4D97-AF65-F5344CB8AC3E}">
        <p14:creationId xmlns:p14="http://schemas.microsoft.com/office/powerpoint/2010/main" val="379752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D23839-F6A9-46D7-AD69-A90F7FC451A3}"/>
              </a:ext>
            </a:extLst>
          </p:cNvPr>
          <p:cNvSpPr>
            <a:spLocks noGrp="1"/>
          </p:cNvSpPr>
          <p:nvPr>
            <p:ph type="body" idx="1"/>
          </p:nvPr>
        </p:nvSpPr>
        <p:spPr>
          <a:xfrm>
            <a:off x="1014413" y="381001"/>
            <a:ext cx="5157787" cy="823912"/>
          </a:xfrm>
        </p:spPr>
        <p:txBody>
          <a:bodyPr/>
          <a:lstStyle/>
          <a:p>
            <a:pPr algn="ctr"/>
            <a:r>
              <a:rPr lang="en-US" dirty="0"/>
              <a:t>Urban China, 1988 and 2018</a:t>
            </a:r>
          </a:p>
          <a:p>
            <a:endParaRPr lang="en-US" dirty="0"/>
          </a:p>
        </p:txBody>
      </p:sp>
      <p:sp>
        <p:nvSpPr>
          <p:cNvPr id="5" name="Text Placeholder 4">
            <a:extLst>
              <a:ext uri="{FF2B5EF4-FFF2-40B4-BE49-F238E27FC236}">
                <a16:creationId xmlns:a16="http://schemas.microsoft.com/office/drawing/2014/main" id="{57101392-17CD-4DCD-8D6A-CD9BAF058D68}"/>
              </a:ext>
            </a:extLst>
          </p:cNvPr>
          <p:cNvSpPr>
            <a:spLocks noGrp="1"/>
          </p:cNvSpPr>
          <p:nvPr>
            <p:ph type="body" sz="quarter" idx="3"/>
          </p:nvPr>
        </p:nvSpPr>
        <p:spPr>
          <a:xfrm>
            <a:off x="6194427" y="385764"/>
            <a:ext cx="5183188" cy="823912"/>
          </a:xfrm>
        </p:spPr>
        <p:txBody>
          <a:bodyPr/>
          <a:lstStyle/>
          <a:p>
            <a:pPr algn="ctr"/>
            <a:r>
              <a:rPr lang="en-US" dirty="0"/>
              <a:t>Italy, 1988 and 2018</a:t>
            </a:r>
          </a:p>
          <a:p>
            <a:endParaRPr lang="en-US" dirty="0"/>
          </a:p>
        </p:txBody>
      </p:sp>
      <p:pic>
        <p:nvPicPr>
          <p:cNvPr id="8" name="Content Placeholder 7">
            <a:extLst>
              <a:ext uri="{FF2B5EF4-FFF2-40B4-BE49-F238E27FC236}">
                <a16:creationId xmlns:a16="http://schemas.microsoft.com/office/drawing/2014/main" id="{9E0B1FE3-C05B-41BD-8152-2745B2D9002E}"/>
              </a:ext>
            </a:extLst>
          </p:cNvPr>
          <p:cNvPicPr>
            <a:picLocks noGrp="1" noChangeAspect="1"/>
          </p:cNvPicPr>
          <p:nvPr>
            <p:ph sz="quarter" idx="4"/>
          </p:nvPr>
        </p:nvPicPr>
        <p:blipFill>
          <a:blip r:embed="rId2"/>
          <a:stretch>
            <a:fillRect/>
          </a:stretch>
        </p:blipFill>
        <p:spPr>
          <a:xfrm>
            <a:off x="6329363" y="1085850"/>
            <a:ext cx="5022849" cy="5103813"/>
          </a:xfrm>
          <a:prstGeom prst="rect">
            <a:avLst/>
          </a:prstGeom>
        </p:spPr>
      </p:pic>
      <p:graphicFrame>
        <p:nvGraphicFramePr>
          <p:cNvPr id="7" name="Content Placeholder 11">
            <a:extLst>
              <a:ext uri="{FF2B5EF4-FFF2-40B4-BE49-F238E27FC236}">
                <a16:creationId xmlns:a16="http://schemas.microsoft.com/office/drawing/2014/main" id="{A57823BC-40ED-4E6C-87AA-A299622A7D14}"/>
              </a:ext>
            </a:extLst>
          </p:cNvPr>
          <p:cNvGraphicFramePr>
            <a:graphicFrameLocks noGrp="1"/>
          </p:cNvGraphicFramePr>
          <p:nvPr>
            <p:ph sz="half" idx="2"/>
            <p:extLst>
              <p:ext uri="{D42A27DB-BD31-4B8C-83A1-F6EECF244321}">
                <p14:modId xmlns:p14="http://schemas.microsoft.com/office/powerpoint/2010/main" val="3103795171"/>
              </p:ext>
            </p:extLst>
          </p:nvPr>
        </p:nvGraphicFramePr>
        <p:xfrm>
          <a:off x="839788" y="1085850"/>
          <a:ext cx="5157787" cy="51038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446C64AA-CA81-EED4-50B0-9719C79372B0}"/>
              </a:ext>
            </a:extLst>
          </p:cNvPr>
          <p:cNvPicPr>
            <a:picLocks noChangeAspect="1"/>
          </p:cNvPicPr>
          <p:nvPr/>
        </p:nvPicPr>
        <p:blipFill>
          <a:blip r:embed="rId4"/>
          <a:stretch>
            <a:fillRect/>
          </a:stretch>
        </p:blipFill>
        <p:spPr>
          <a:xfrm>
            <a:off x="614340" y="6500164"/>
            <a:ext cx="5383235" cy="304826"/>
          </a:xfrm>
          <a:prstGeom prst="rect">
            <a:avLst/>
          </a:prstGeom>
        </p:spPr>
      </p:pic>
    </p:spTree>
    <p:extLst>
      <p:ext uri="{BB962C8B-B14F-4D97-AF65-F5344CB8AC3E}">
        <p14:creationId xmlns:p14="http://schemas.microsoft.com/office/powerpoint/2010/main" val="53136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D23839-F6A9-46D7-AD69-A90F7FC451A3}"/>
              </a:ext>
            </a:extLst>
          </p:cNvPr>
          <p:cNvSpPr>
            <a:spLocks noGrp="1"/>
          </p:cNvSpPr>
          <p:nvPr>
            <p:ph type="body" idx="1"/>
          </p:nvPr>
        </p:nvSpPr>
        <p:spPr>
          <a:xfrm>
            <a:off x="1014413" y="381001"/>
            <a:ext cx="5157787" cy="823912"/>
          </a:xfrm>
        </p:spPr>
        <p:txBody>
          <a:bodyPr/>
          <a:lstStyle/>
          <a:p>
            <a:pPr algn="ctr"/>
            <a:r>
              <a:rPr lang="en-US" dirty="0"/>
              <a:t>Germany, 1993 and 2018</a:t>
            </a:r>
          </a:p>
          <a:p>
            <a:endParaRPr lang="en-US" dirty="0"/>
          </a:p>
        </p:txBody>
      </p:sp>
      <p:sp>
        <p:nvSpPr>
          <p:cNvPr id="5" name="Text Placeholder 4">
            <a:extLst>
              <a:ext uri="{FF2B5EF4-FFF2-40B4-BE49-F238E27FC236}">
                <a16:creationId xmlns:a16="http://schemas.microsoft.com/office/drawing/2014/main" id="{57101392-17CD-4DCD-8D6A-CD9BAF058D68}"/>
              </a:ext>
            </a:extLst>
          </p:cNvPr>
          <p:cNvSpPr>
            <a:spLocks noGrp="1"/>
          </p:cNvSpPr>
          <p:nvPr>
            <p:ph type="body" sz="quarter" idx="3"/>
          </p:nvPr>
        </p:nvSpPr>
        <p:spPr>
          <a:xfrm>
            <a:off x="6194427" y="385764"/>
            <a:ext cx="5183188" cy="823912"/>
          </a:xfrm>
        </p:spPr>
        <p:txBody>
          <a:bodyPr/>
          <a:lstStyle/>
          <a:p>
            <a:pPr algn="ctr"/>
            <a:r>
              <a:rPr lang="en-US" dirty="0"/>
              <a:t>Poland, 1988 and 2018</a:t>
            </a:r>
          </a:p>
          <a:p>
            <a:endParaRPr lang="en-US" dirty="0"/>
          </a:p>
        </p:txBody>
      </p:sp>
      <p:pic>
        <p:nvPicPr>
          <p:cNvPr id="6" name="Picture 5">
            <a:extLst>
              <a:ext uri="{FF2B5EF4-FFF2-40B4-BE49-F238E27FC236}">
                <a16:creationId xmlns:a16="http://schemas.microsoft.com/office/drawing/2014/main" id="{446C64AA-CA81-EED4-50B0-9719C79372B0}"/>
              </a:ext>
            </a:extLst>
          </p:cNvPr>
          <p:cNvPicPr>
            <a:picLocks noChangeAspect="1"/>
          </p:cNvPicPr>
          <p:nvPr/>
        </p:nvPicPr>
        <p:blipFill>
          <a:blip r:embed="rId2"/>
          <a:stretch>
            <a:fillRect/>
          </a:stretch>
        </p:blipFill>
        <p:spPr>
          <a:xfrm>
            <a:off x="614340" y="6500164"/>
            <a:ext cx="5383235" cy="304826"/>
          </a:xfrm>
          <a:prstGeom prst="rect">
            <a:avLst/>
          </a:prstGeom>
        </p:spPr>
      </p:pic>
      <p:graphicFrame>
        <p:nvGraphicFramePr>
          <p:cNvPr id="12" name="Content Placeholder 11">
            <a:extLst>
              <a:ext uri="{FF2B5EF4-FFF2-40B4-BE49-F238E27FC236}">
                <a16:creationId xmlns:a16="http://schemas.microsoft.com/office/drawing/2014/main" id="{FB3C9DE5-D943-31A7-F9F4-0561DDDAF998}"/>
              </a:ext>
            </a:extLst>
          </p:cNvPr>
          <p:cNvGraphicFramePr>
            <a:graphicFrameLocks noGrp="1"/>
          </p:cNvGraphicFramePr>
          <p:nvPr>
            <p:ph sz="half" idx="2"/>
            <p:extLst>
              <p:ext uri="{D42A27DB-BD31-4B8C-83A1-F6EECF244321}">
                <p14:modId xmlns:p14="http://schemas.microsoft.com/office/powerpoint/2010/main" val="1388560282"/>
              </p:ext>
            </p:extLst>
          </p:nvPr>
        </p:nvGraphicFramePr>
        <p:xfrm>
          <a:off x="839788" y="1085850"/>
          <a:ext cx="5157787" cy="5391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6">
            <a:extLst>
              <a:ext uri="{FF2B5EF4-FFF2-40B4-BE49-F238E27FC236}">
                <a16:creationId xmlns:a16="http://schemas.microsoft.com/office/drawing/2014/main" id="{16902D5F-14E6-963D-AB31-7C6BAB2FF1CD}"/>
              </a:ext>
            </a:extLst>
          </p:cNvPr>
          <p:cNvGraphicFramePr>
            <a:graphicFrameLocks noGrp="1"/>
          </p:cNvGraphicFramePr>
          <p:nvPr>
            <p:ph sz="quarter" idx="4"/>
            <p:extLst>
              <p:ext uri="{D42A27DB-BD31-4B8C-83A1-F6EECF244321}">
                <p14:modId xmlns:p14="http://schemas.microsoft.com/office/powerpoint/2010/main" val="1603179070"/>
              </p:ext>
            </p:extLst>
          </p:nvPr>
        </p:nvGraphicFramePr>
        <p:xfrm>
          <a:off x="6095999" y="1204913"/>
          <a:ext cx="5281615" cy="49847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643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A2568A-D25D-A08F-0B42-0485F57F128B}"/>
              </a:ext>
            </a:extLst>
          </p:cNvPr>
          <p:cNvSpPr txBox="1"/>
          <p:nvPr/>
        </p:nvSpPr>
        <p:spPr>
          <a:xfrm>
            <a:off x="738753" y="305501"/>
            <a:ext cx="5858360" cy="461665"/>
          </a:xfrm>
          <a:prstGeom prst="rect">
            <a:avLst/>
          </a:prstGeom>
          <a:noFill/>
        </p:spPr>
        <p:txBody>
          <a:bodyPr wrap="square" rtlCol="0">
            <a:spAutoFit/>
          </a:bodyPr>
          <a:lstStyle/>
          <a:p>
            <a:pPr algn="ctr"/>
            <a:r>
              <a:rPr lang="en-US" sz="2400" b="1" dirty="0"/>
              <a:t>United States, 1988 and 2018</a:t>
            </a:r>
          </a:p>
        </p:txBody>
      </p:sp>
      <p:graphicFrame>
        <p:nvGraphicFramePr>
          <p:cNvPr id="4" name="Chart 3">
            <a:extLst>
              <a:ext uri="{FF2B5EF4-FFF2-40B4-BE49-F238E27FC236}">
                <a16:creationId xmlns:a16="http://schemas.microsoft.com/office/drawing/2014/main" id="{9EF2E9EB-48D3-0B9B-A7E9-B245D9B95AAA}"/>
              </a:ext>
            </a:extLst>
          </p:cNvPr>
          <p:cNvGraphicFramePr>
            <a:graphicFrameLocks/>
          </p:cNvGraphicFramePr>
          <p:nvPr>
            <p:extLst>
              <p:ext uri="{D42A27DB-BD31-4B8C-83A1-F6EECF244321}">
                <p14:modId xmlns:p14="http://schemas.microsoft.com/office/powerpoint/2010/main" val="3314414134"/>
              </p:ext>
            </p:extLst>
          </p:nvPr>
        </p:nvGraphicFramePr>
        <p:xfrm>
          <a:off x="764583" y="1096098"/>
          <a:ext cx="5331417" cy="5240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DA2BB92C-B038-4FE2-A6C8-EA3776CB7E62}"/>
              </a:ext>
            </a:extLst>
          </p:cNvPr>
          <p:cNvGraphicFramePr>
            <a:graphicFrameLocks/>
          </p:cNvGraphicFramePr>
          <p:nvPr>
            <p:extLst>
              <p:ext uri="{D42A27DB-BD31-4B8C-83A1-F6EECF244321}">
                <p14:modId xmlns:p14="http://schemas.microsoft.com/office/powerpoint/2010/main" val="3111257498"/>
              </p:ext>
            </p:extLst>
          </p:nvPr>
        </p:nvGraphicFramePr>
        <p:xfrm>
          <a:off x="6369802" y="1051744"/>
          <a:ext cx="5517397" cy="52849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45A3007-B001-D6E5-8912-9B454B90C5A9}"/>
              </a:ext>
            </a:extLst>
          </p:cNvPr>
          <p:cNvSpPr txBox="1"/>
          <p:nvPr/>
        </p:nvSpPr>
        <p:spPr>
          <a:xfrm>
            <a:off x="6896746" y="305502"/>
            <a:ext cx="4556501" cy="461665"/>
          </a:xfrm>
          <a:prstGeom prst="rect">
            <a:avLst/>
          </a:prstGeom>
          <a:noFill/>
        </p:spPr>
        <p:txBody>
          <a:bodyPr wrap="square" rtlCol="0">
            <a:spAutoFit/>
          </a:bodyPr>
          <a:lstStyle/>
          <a:p>
            <a:pPr algn="ctr"/>
            <a:r>
              <a:rPr lang="en-US" sz="2400" b="1" dirty="0"/>
              <a:t>Brazil, 1988 and 2018</a:t>
            </a:r>
          </a:p>
        </p:txBody>
      </p:sp>
      <p:pic>
        <p:nvPicPr>
          <p:cNvPr id="6" name="Picture 5">
            <a:extLst>
              <a:ext uri="{FF2B5EF4-FFF2-40B4-BE49-F238E27FC236}">
                <a16:creationId xmlns:a16="http://schemas.microsoft.com/office/drawing/2014/main" id="{B4EC1563-A4E4-6C13-DA0D-D9A6D57317F8}"/>
              </a:ext>
            </a:extLst>
          </p:cNvPr>
          <p:cNvPicPr>
            <a:picLocks noChangeAspect="1"/>
          </p:cNvPicPr>
          <p:nvPr/>
        </p:nvPicPr>
        <p:blipFill>
          <a:blip r:embed="rId4"/>
          <a:stretch>
            <a:fillRect/>
          </a:stretch>
        </p:blipFill>
        <p:spPr>
          <a:xfrm>
            <a:off x="614340" y="6500164"/>
            <a:ext cx="5383235" cy="304826"/>
          </a:xfrm>
          <a:prstGeom prst="rect">
            <a:avLst/>
          </a:prstGeom>
        </p:spPr>
      </p:pic>
    </p:spTree>
    <p:extLst>
      <p:ext uri="{BB962C8B-B14F-4D97-AF65-F5344CB8AC3E}">
        <p14:creationId xmlns:p14="http://schemas.microsoft.com/office/powerpoint/2010/main" val="105377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506600-D56F-4998-A5FA-456F0D9C008F}"/>
              </a:ext>
            </a:extLst>
          </p:cNvPr>
          <p:cNvSpPr>
            <a:spLocks noGrp="1"/>
          </p:cNvSpPr>
          <p:nvPr>
            <p:ph type="body" idx="1"/>
          </p:nvPr>
        </p:nvSpPr>
        <p:spPr>
          <a:xfrm>
            <a:off x="1014413" y="256381"/>
            <a:ext cx="5157787" cy="823912"/>
          </a:xfrm>
        </p:spPr>
        <p:txBody>
          <a:bodyPr>
            <a:normAutofit fontScale="92500" lnSpcReduction="20000"/>
          </a:bodyPr>
          <a:lstStyle/>
          <a:p>
            <a:pPr algn="ctr"/>
            <a:r>
              <a:rPr lang="en-US" dirty="0"/>
              <a:t>Croatia, 1988 and 2018</a:t>
            </a:r>
          </a:p>
          <a:p>
            <a:endParaRPr lang="en-US" dirty="0"/>
          </a:p>
        </p:txBody>
      </p:sp>
      <p:sp>
        <p:nvSpPr>
          <p:cNvPr id="5" name="Text Placeholder 4">
            <a:extLst>
              <a:ext uri="{FF2B5EF4-FFF2-40B4-BE49-F238E27FC236}">
                <a16:creationId xmlns:a16="http://schemas.microsoft.com/office/drawing/2014/main" id="{168903F5-F61A-4494-A4B2-071FC2FFA696}"/>
              </a:ext>
            </a:extLst>
          </p:cNvPr>
          <p:cNvSpPr>
            <a:spLocks noGrp="1"/>
          </p:cNvSpPr>
          <p:nvPr>
            <p:ph type="body" sz="quarter" idx="3"/>
          </p:nvPr>
        </p:nvSpPr>
        <p:spPr>
          <a:xfrm>
            <a:off x="6315075" y="381001"/>
            <a:ext cx="5214938" cy="699292"/>
          </a:xfrm>
        </p:spPr>
        <p:txBody>
          <a:bodyPr>
            <a:normAutofit fontScale="92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Serbia, 2003 and 2018</a:t>
            </a:r>
          </a:p>
          <a:p>
            <a:endParaRPr lang="en-US" dirty="0"/>
          </a:p>
        </p:txBody>
      </p:sp>
      <p:pic>
        <p:nvPicPr>
          <p:cNvPr id="6" name="Picture 5">
            <a:extLst>
              <a:ext uri="{FF2B5EF4-FFF2-40B4-BE49-F238E27FC236}">
                <a16:creationId xmlns:a16="http://schemas.microsoft.com/office/drawing/2014/main" id="{295EA8B6-947E-117E-721B-43FEEFBE1FA5}"/>
              </a:ext>
            </a:extLst>
          </p:cNvPr>
          <p:cNvPicPr>
            <a:picLocks noChangeAspect="1"/>
          </p:cNvPicPr>
          <p:nvPr/>
        </p:nvPicPr>
        <p:blipFill>
          <a:blip r:embed="rId2"/>
          <a:stretch>
            <a:fillRect/>
          </a:stretch>
        </p:blipFill>
        <p:spPr>
          <a:xfrm>
            <a:off x="174602" y="6553174"/>
            <a:ext cx="5383235" cy="304826"/>
          </a:xfrm>
          <a:prstGeom prst="rect">
            <a:avLst/>
          </a:prstGeom>
        </p:spPr>
      </p:pic>
      <p:graphicFrame>
        <p:nvGraphicFramePr>
          <p:cNvPr id="9" name="Content Placeholder 10">
            <a:extLst>
              <a:ext uri="{FF2B5EF4-FFF2-40B4-BE49-F238E27FC236}">
                <a16:creationId xmlns:a16="http://schemas.microsoft.com/office/drawing/2014/main" id="{031505DF-4492-D885-F84F-9F1DB78A0BE3}"/>
              </a:ext>
            </a:extLst>
          </p:cNvPr>
          <p:cNvGraphicFramePr>
            <a:graphicFrameLocks noGrp="1"/>
          </p:cNvGraphicFramePr>
          <p:nvPr>
            <p:ph sz="half" idx="2"/>
            <p:extLst>
              <p:ext uri="{D42A27DB-BD31-4B8C-83A1-F6EECF244321}">
                <p14:modId xmlns:p14="http://schemas.microsoft.com/office/powerpoint/2010/main" val="3705267161"/>
              </p:ext>
            </p:extLst>
          </p:nvPr>
        </p:nvGraphicFramePr>
        <p:xfrm>
          <a:off x="733426" y="914400"/>
          <a:ext cx="5264149" cy="5275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1485C7CF-393C-4A59-B0FF-0DD62F331C3D}"/>
              </a:ext>
            </a:extLst>
          </p:cNvPr>
          <p:cNvGraphicFramePr>
            <a:graphicFrameLocks noGrp="1"/>
          </p:cNvGraphicFramePr>
          <p:nvPr>
            <p:ph sz="quarter" idx="4"/>
            <p:extLst>
              <p:ext uri="{D42A27DB-BD31-4B8C-83A1-F6EECF244321}">
                <p14:modId xmlns:p14="http://schemas.microsoft.com/office/powerpoint/2010/main" val="2564898924"/>
              </p:ext>
            </p:extLst>
          </p:nvPr>
        </p:nvGraphicFramePr>
        <p:xfrm>
          <a:off x="6172200" y="1080293"/>
          <a:ext cx="5638800" cy="5109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13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73F3C-BE8B-0895-7E02-A2B35267E1BE}"/>
              </a:ext>
            </a:extLst>
          </p:cNvPr>
          <p:cNvSpPr>
            <a:spLocks noGrp="1"/>
          </p:cNvSpPr>
          <p:nvPr>
            <p:ph type="body" idx="1"/>
          </p:nvPr>
        </p:nvSpPr>
        <p:spPr>
          <a:xfrm>
            <a:off x="1014413" y="256381"/>
            <a:ext cx="5157787" cy="823912"/>
          </a:xfrm>
        </p:spPr>
        <p:txBody>
          <a:bodyPr/>
          <a:lstStyle/>
          <a:p>
            <a:pPr algn="ctr"/>
            <a:r>
              <a:rPr lang="en-US" dirty="0"/>
              <a:t>Russia 2003 and 2018</a:t>
            </a:r>
          </a:p>
        </p:txBody>
      </p:sp>
      <p:graphicFrame>
        <p:nvGraphicFramePr>
          <p:cNvPr id="7" name="Content Placeholder 6">
            <a:extLst>
              <a:ext uri="{FF2B5EF4-FFF2-40B4-BE49-F238E27FC236}">
                <a16:creationId xmlns:a16="http://schemas.microsoft.com/office/drawing/2014/main" id="{3DB04ACF-A1DF-DA1D-1541-C83B06FB1BF2}"/>
              </a:ext>
            </a:extLst>
          </p:cNvPr>
          <p:cNvGraphicFramePr>
            <a:graphicFrameLocks noGrp="1"/>
          </p:cNvGraphicFramePr>
          <p:nvPr>
            <p:ph sz="half" idx="2"/>
            <p:extLst>
              <p:ext uri="{D42A27DB-BD31-4B8C-83A1-F6EECF244321}">
                <p14:modId xmlns:p14="http://schemas.microsoft.com/office/powerpoint/2010/main" val="3309476342"/>
              </p:ext>
            </p:extLst>
          </p:nvPr>
        </p:nvGraphicFramePr>
        <p:xfrm>
          <a:off x="839788" y="1301858"/>
          <a:ext cx="5777988" cy="5036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416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B1B-AB7B-39E8-9130-85500A7FAE76}"/>
              </a:ext>
            </a:extLst>
          </p:cNvPr>
          <p:cNvSpPr>
            <a:spLocks noGrp="1"/>
          </p:cNvSpPr>
          <p:nvPr>
            <p:ph type="title"/>
          </p:nvPr>
        </p:nvSpPr>
        <p:spPr>
          <a:xfrm>
            <a:off x="655320" y="1431925"/>
            <a:ext cx="10698480" cy="2256155"/>
          </a:xfrm>
        </p:spPr>
        <p:txBody>
          <a:bodyPr>
            <a:normAutofit/>
          </a:bodyPr>
          <a:lstStyle/>
          <a:p>
            <a:pPr algn="ctr"/>
            <a:r>
              <a:rPr lang="en-US" dirty="0"/>
              <a:t>The global top 1 percent</a:t>
            </a:r>
          </a:p>
        </p:txBody>
      </p:sp>
    </p:spTree>
    <p:extLst>
      <p:ext uri="{BB962C8B-B14F-4D97-AF65-F5344CB8AC3E}">
        <p14:creationId xmlns:p14="http://schemas.microsoft.com/office/powerpoint/2010/main" val="79462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3240-4AA3-7C2B-8DA6-50F57DB8805D}"/>
              </a:ext>
            </a:extLst>
          </p:cNvPr>
          <p:cNvSpPr>
            <a:spLocks noGrp="1"/>
          </p:cNvSpPr>
          <p:nvPr>
            <p:ph type="title"/>
          </p:nvPr>
        </p:nvSpPr>
        <p:spPr/>
        <p:txBody>
          <a:bodyPr>
            <a:normAutofit/>
          </a:bodyPr>
          <a:lstStyle/>
          <a:p>
            <a:r>
              <a:rPr lang="en-US" dirty="0"/>
              <a:t>The global top 1%  is still mostly “populated” by the rich from the Western countries</a:t>
            </a:r>
          </a:p>
        </p:txBody>
      </p:sp>
      <p:sp>
        <p:nvSpPr>
          <p:cNvPr id="3" name="Content Placeholder 2">
            <a:extLst>
              <a:ext uri="{FF2B5EF4-FFF2-40B4-BE49-F238E27FC236}">
                <a16:creationId xmlns:a16="http://schemas.microsoft.com/office/drawing/2014/main" id="{73C932E6-3045-5F87-A8DC-9AEDB9A3A17E}"/>
              </a:ext>
            </a:extLst>
          </p:cNvPr>
          <p:cNvSpPr>
            <a:spLocks noGrp="1"/>
          </p:cNvSpPr>
          <p:nvPr>
            <p:ph idx="1"/>
          </p:nvPr>
        </p:nvSpPr>
        <p:spPr/>
        <p:txBody>
          <a:bodyPr/>
          <a:lstStyle/>
          <a:p>
            <a:r>
              <a:rPr lang="en-US" dirty="0"/>
              <a:t>82% of the people in the global top 1% are from western Europe, North America and Oceania.</a:t>
            </a:r>
          </a:p>
          <a:p>
            <a:r>
              <a:rPr lang="en-US" dirty="0"/>
              <a:t>Countries with the highest share of the global top-1-percenters are</a:t>
            </a:r>
          </a:p>
          <a:p>
            <a:pPr marL="0" indent="0">
              <a:buNone/>
            </a:pPr>
            <a:r>
              <a:rPr lang="en-US" dirty="0"/>
              <a:t>	Luxembourg 14%, USA 12%, Hong Kong and 	Singapore about 	10%, and Switzerland 9%.</a:t>
            </a:r>
          </a:p>
          <a:p>
            <a:r>
              <a:rPr lang="en-US" dirty="0"/>
              <a:t>West European countries: between 3 and 5 percent. </a:t>
            </a:r>
          </a:p>
          <a:p>
            <a:r>
              <a:rPr lang="en-US" dirty="0"/>
              <a:t>(All data in international per capita dollars). </a:t>
            </a:r>
          </a:p>
        </p:txBody>
      </p:sp>
    </p:spTree>
    <p:extLst>
      <p:ext uri="{BB962C8B-B14F-4D97-AF65-F5344CB8AC3E}">
        <p14:creationId xmlns:p14="http://schemas.microsoft.com/office/powerpoint/2010/main" val="363648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8E5C-8F13-4ADB-8CD3-AEC702E622EB}"/>
              </a:ext>
            </a:extLst>
          </p:cNvPr>
          <p:cNvSpPr>
            <a:spLocks noGrp="1"/>
          </p:cNvSpPr>
          <p:nvPr>
            <p:ph type="title"/>
          </p:nvPr>
        </p:nvSpPr>
        <p:spPr>
          <a:xfrm>
            <a:off x="1328737" y="110351"/>
            <a:ext cx="10125075" cy="1063625"/>
          </a:xfrm>
        </p:spPr>
        <p:txBody>
          <a:bodyPr>
            <a:normAutofit fontScale="90000"/>
          </a:bodyPr>
          <a:lstStyle/>
          <a:p>
            <a:pPr algn="ctr"/>
            <a:r>
              <a:rPr lang="en-US" dirty="0"/>
              <a:t>Composition of the global top five </a:t>
            </a:r>
            <a:br>
              <a:rPr lang="en-US" dirty="0"/>
            </a:br>
            <a:r>
              <a:rPr lang="en-US" dirty="0"/>
              <a:t>percent in 2008 and 2018 (in %)</a:t>
            </a:r>
          </a:p>
        </p:txBody>
      </p:sp>
      <p:sp>
        <p:nvSpPr>
          <p:cNvPr id="4" name="TextBox 3">
            <a:extLst>
              <a:ext uri="{FF2B5EF4-FFF2-40B4-BE49-F238E27FC236}">
                <a16:creationId xmlns:a16="http://schemas.microsoft.com/office/drawing/2014/main" id="{03227236-FB6B-4428-8DFE-CACB9DE72CAC}"/>
              </a:ext>
            </a:extLst>
          </p:cNvPr>
          <p:cNvSpPr txBox="1"/>
          <p:nvPr/>
        </p:nvSpPr>
        <p:spPr>
          <a:xfrm>
            <a:off x="357187" y="6492875"/>
            <a:ext cx="2671763" cy="276999"/>
          </a:xfrm>
          <a:prstGeom prst="rect">
            <a:avLst/>
          </a:prstGeom>
          <a:noFill/>
        </p:spPr>
        <p:txBody>
          <a:bodyPr wrap="square" rtlCol="0">
            <a:spAutoFit/>
          </a:bodyPr>
          <a:lstStyle/>
          <a:p>
            <a:r>
              <a:rPr lang="en-US" sz="1200" dirty="0"/>
              <a:t>Top5%_08_18</a:t>
            </a:r>
          </a:p>
        </p:txBody>
      </p:sp>
      <p:graphicFrame>
        <p:nvGraphicFramePr>
          <p:cNvPr id="6" name="Chart 5">
            <a:extLst>
              <a:ext uri="{FF2B5EF4-FFF2-40B4-BE49-F238E27FC236}">
                <a16:creationId xmlns:a16="http://schemas.microsoft.com/office/drawing/2014/main" id="{9C32F004-A3AF-5D7B-A087-171B08E8153A}"/>
              </a:ext>
            </a:extLst>
          </p:cNvPr>
          <p:cNvGraphicFramePr>
            <a:graphicFrameLocks noGrp="1"/>
          </p:cNvGraphicFramePr>
          <p:nvPr>
            <p:extLst>
              <p:ext uri="{D42A27DB-BD31-4B8C-83A1-F6EECF244321}">
                <p14:modId xmlns:p14="http://schemas.microsoft.com/office/powerpoint/2010/main" val="1229901240"/>
              </p:ext>
            </p:extLst>
          </p:nvPr>
        </p:nvGraphicFramePr>
        <p:xfrm>
          <a:off x="2030278" y="1173977"/>
          <a:ext cx="8322589" cy="5573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009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F537-CC46-7E65-F5D9-12B2E7DD106F}"/>
              </a:ext>
            </a:extLst>
          </p:cNvPr>
          <p:cNvSpPr>
            <a:spLocks noGrp="1"/>
          </p:cNvSpPr>
          <p:nvPr>
            <p:ph type="title"/>
          </p:nvPr>
        </p:nvSpPr>
        <p:spPr>
          <a:xfrm>
            <a:off x="838200" y="365125"/>
            <a:ext cx="10515600" cy="1341755"/>
          </a:xfrm>
        </p:spPr>
        <p:txBody>
          <a:bodyPr/>
          <a:lstStyle/>
          <a:p>
            <a:r>
              <a:rPr lang="en-US" dirty="0"/>
              <a:t>The present: the period of big external shocks</a:t>
            </a:r>
          </a:p>
        </p:txBody>
      </p:sp>
    </p:spTree>
    <p:extLst>
      <p:ext uri="{BB962C8B-B14F-4D97-AF65-F5344CB8AC3E}">
        <p14:creationId xmlns:p14="http://schemas.microsoft.com/office/powerpoint/2010/main" val="277443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EFF2-D94D-64F0-EE28-B66C99A063BE}"/>
              </a:ext>
            </a:extLst>
          </p:cNvPr>
          <p:cNvSpPr>
            <a:spLocks noGrp="1"/>
          </p:cNvSpPr>
          <p:nvPr>
            <p:ph type="title"/>
          </p:nvPr>
        </p:nvSpPr>
        <p:spPr/>
        <p:txBody>
          <a:bodyPr>
            <a:normAutofit fontScale="90000"/>
          </a:bodyPr>
          <a:lstStyle/>
          <a:p>
            <a:r>
              <a:rPr lang="en-US" dirty="0"/>
              <a:t>The greatest setback to global poverty and inequality reduction since the Second World War. </a:t>
            </a:r>
          </a:p>
        </p:txBody>
      </p:sp>
      <p:sp>
        <p:nvSpPr>
          <p:cNvPr id="3" name="Content Placeholder 2">
            <a:extLst>
              <a:ext uri="{FF2B5EF4-FFF2-40B4-BE49-F238E27FC236}">
                <a16:creationId xmlns:a16="http://schemas.microsoft.com/office/drawing/2014/main" id="{A542C9CA-55BF-4EA3-E01E-04FDFD909593}"/>
              </a:ext>
            </a:extLst>
          </p:cNvPr>
          <p:cNvSpPr>
            <a:spLocks noGrp="1"/>
          </p:cNvSpPr>
          <p:nvPr>
            <p:ph idx="1"/>
          </p:nvPr>
        </p:nvSpPr>
        <p:spPr>
          <a:xfrm>
            <a:off x="838200" y="1825625"/>
            <a:ext cx="10515600" cy="4532972"/>
          </a:xfrm>
        </p:spPr>
        <p:txBody>
          <a:bodyPr>
            <a:normAutofit fontScale="92500" lnSpcReduction="20000"/>
          </a:bodyPr>
          <a:lstStyle/>
          <a:p>
            <a:r>
              <a:rPr lang="en-US" sz="3600" dirty="0"/>
              <a:t>Figuring out what is happening with global income distribution in real time has become very difficult because of three non-economic discrete shocks that are very broad (affecting many) and statistically hard to grasp and forecast.</a:t>
            </a:r>
          </a:p>
          <a:p>
            <a:r>
              <a:rPr lang="en-US" sz="3600" dirty="0"/>
              <a:t>The </a:t>
            </a:r>
            <a:r>
              <a:rPr lang="en-US" sz="3600" b="1" dirty="0">
                <a:solidFill>
                  <a:srgbClr val="FF0000"/>
                </a:solidFill>
              </a:rPr>
              <a:t>first shock</a:t>
            </a:r>
            <a:r>
              <a:rPr lang="en-US" sz="3600" dirty="0">
                <a:solidFill>
                  <a:srgbClr val="FF0000"/>
                </a:solidFill>
              </a:rPr>
              <a:t> </a:t>
            </a:r>
            <a:r>
              <a:rPr lang="en-US" sz="3600" dirty="0"/>
              <a:t>was covid which is still ongoing. It affected inequalities everywhere, but in an uneven way: </a:t>
            </a:r>
            <a:r>
              <a:rPr lang="en-US" sz="3600" dirty="0" err="1"/>
              <a:t>e,g</a:t>
            </a:r>
            <a:r>
              <a:rPr lang="en-US" sz="3600" dirty="0"/>
              <a:t>. inequality in the US declined in 2020 thanks to la.ge gov’t transfers, but in many poor countries it went up.</a:t>
            </a:r>
          </a:p>
          <a:p>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Unprecedented role of government spending in offsetting the economic effects of </a:t>
            </a:r>
            <a:r>
              <a:rPr lang="en-US" sz="3600" dirty="0">
                <a:solidFill>
                  <a:prstClr val="black"/>
                </a:solidFill>
                <a:latin typeface="Calibri" panose="020F0502020204030204"/>
              </a:rPr>
              <a:t>the</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crisis.</a:t>
            </a:r>
            <a:endParaRPr lang="en-US" sz="3600" dirty="0"/>
          </a:p>
          <a:p>
            <a:endParaRPr lang="en-US" dirty="0"/>
          </a:p>
        </p:txBody>
      </p:sp>
    </p:spTree>
    <p:extLst>
      <p:ext uri="{BB962C8B-B14F-4D97-AF65-F5344CB8AC3E}">
        <p14:creationId xmlns:p14="http://schemas.microsoft.com/office/powerpoint/2010/main" val="29554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692775"/>
          </a:xfrm>
        </p:spPr>
        <p:txBody>
          <a:bodyPr>
            <a:normAutofit/>
          </a:bodyPr>
          <a:lstStyle/>
          <a:p>
            <a:r>
              <a:rPr lang="en-US" i="1" dirty="0"/>
              <a:t>La longue durée</a:t>
            </a:r>
            <a:br>
              <a:rPr lang="en-US" i="1" dirty="0"/>
            </a:br>
            <a:br>
              <a:rPr lang="en-US" dirty="0"/>
            </a:br>
            <a:r>
              <a:rPr lang="en-US" dirty="0"/>
              <a:t>The definition of the three long-run periods (“ages”) from the Industrial Revolution until today</a:t>
            </a:r>
            <a:br>
              <a:rPr lang="en-US" dirty="0"/>
            </a:br>
            <a:br>
              <a:rPr lang="en-US" dirty="0"/>
            </a:br>
            <a:endParaRPr lang="en-US" dirty="0"/>
          </a:p>
        </p:txBody>
      </p:sp>
    </p:spTree>
    <p:extLst>
      <p:ext uri="{BB962C8B-B14F-4D97-AF65-F5344CB8AC3E}">
        <p14:creationId xmlns:p14="http://schemas.microsoft.com/office/powerpoint/2010/main" val="3003182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E2E2-8470-F198-22B6-22BC944945BF}"/>
              </a:ext>
            </a:extLst>
          </p:cNvPr>
          <p:cNvSpPr>
            <a:spLocks noGrp="1"/>
          </p:cNvSpPr>
          <p:nvPr>
            <p:ph type="title"/>
          </p:nvPr>
        </p:nvSpPr>
        <p:spPr/>
        <p:txBody>
          <a:bodyPr/>
          <a:lstStyle/>
          <a:p>
            <a:r>
              <a:rPr lang="en-US" dirty="0"/>
              <a:t>Most countries used social transfers to alleviate the impact of the crisis</a:t>
            </a:r>
          </a:p>
        </p:txBody>
      </p:sp>
      <p:pic>
        <p:nvPicPr>
          <p:cNvPr id="4" name="Picture 3">
            <a:extLst>
              <a:ext uri="{FF2B5EF4-FFF2-40B4-BE49-F238E27FC236}">
                <a16:creationId xmlns:a16="http://schemas.microsoft.com/office/drawing/2014/main" id="{9F48D385-0B85-E1C7-162B-1D28F0420188}"/>
              </a:ext>
            </a:extLst>
          </p:cNvPr>
          <p:cNvPicPr>
            <a:picLocks noChangeAspect="1"/>
          </p:cNvPicPr>
          <p:nvPr/>
        </p:nvPicPr>
        <p:blipFill>
          <a:blip r:embed="rId2"/>
          <a:stretch>
            <a:fillRect/>
          </a:stretch>
        </p:blipFill>
        <p:spPr>
          <a:xfrm>
            <a:off x="1483014" y="1813559"/>
            <a:ext cx="8743026" cy="4494649"/>
          </a:xfrm>
          <a:prstGeom prst="rect">
            <a:avLst/>
          </a:prstGeom>
        </p:spPr>
      </p:pic>
      <p:sp>
        <p:nvSpPr>
          <p:cNvPr id="5" name="TextBox 4">
            <a:extLst>
              <a:ext uri="{FF2B5EF4-FFF2-40B4-BE49-F238E27FC236}">
                <a16:creationId xmlns:a16="http://schemas.microsoft.com/office/drawing/2014/main" id="{30F3D2AE-3FED-5D72-9A84-F92695FB8480}"/>
              </a:ext>
            </a:extLst>
          </p:cNvPr>
          <p:cNvSpPr txBox="1"/>
          <p:nvPr/>
        </p:nvSpPr>
        <p:spPr>
          <a:xfrm>
            <a:off x="243840" y="6308209"/>
            <a:ext cx="6507480" cy="246221"/>
          </a:xfrm>
          <a:prstGeom prst="rect">
            <a:avLst/>
          </a:prstGeom>
          <a:noFill/>
        </p:spPr>
        <p:txBody>
          <a:bodyPr wrap="square" rtlCol="0">
            <a:spAutoFit/>
          </a:bodyPr>
          <a:lstStyle/>
          <a:p>
            <a:r>
              <a:rPr lang="en-US" sz="1000" dirty="0"/>
              <a:t>Source: World Bank, Impact of covid-19 on global income inequality </a:t>
            </a:r>
          </a:p>
        </p:txBody>
      </p:sp>
    </p:spTree>
    <p:extLst>
      <p:ext uri="{BB962C8B-B14F-4D97-AF65-F5344CB8AC3E}">
        <p14:creationId xmlns:p14="http://schemas.microsoft.com/office/powerpoint/2010/main" val="36089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DDB8-F8C7-CEF3-415C-E19042B2B2C8}"/>
              </a:ext>
            </a:extLst>
          </p:cNvPr>
          <p:cNvSpPr>
            <a:spLocks noGrp="1"/>
          </p:cNvSpPr>
          <p:nvPr>
            <p:ph type="title"/>
          </p:nvPr>
        </p:nvSpPr>
        <p:spPr>
          <a:xfrm>
            <a:off x="939564" y="151700"/>
            <a:ext cx="10566009" cy="1519946"/>
          </a:xfrm>
        </p:spPr>
        <p:txBody>
          <a:bodyPr>
            <a:noAutofit/>
          </a:bodyPr>
          <a:lstStyle/>
          <a:p>
            <a:r>
              <a:rPr lang="en-US" sz="3200" dirty="0"/>
              <a:t>Reduction of income inequality in the US thanks to large government transfers during covid—but this is a one-off policy</a:t>
            </a:r>
          </a:p>
        </p:txBody>
      </p:sp>
      <p:sp>
        <p:nvSpPr>
          <p:cNvPr id="4" name="TextBox 3">
            <a:extLst>
              <a:ext uri="{FF2B5EF4-FFF2-40B4-BE49-F238E27FC236}">
                <a16:creationId xmlns:a16="http://schemas.microsoft.com/office/drawing/2014/main" id="{4568CC77-F18E-7F6A-3628-29AC1DC69766}"/>
              </a:ext>
            </a:extLst>
          </p:cNvPr>
          <p:cNvSpPr txBox="1"/>
          <p:nvPr/>
        </p:nvSpPr>
        <p:spPr>
          <a:xfrm>
            <a:off x="513032" y="6488668"/>
            <a:ext cx="3786188" cy="276999"/>
          </a:xfrm>
          <a:prstGeom prst="rect">
            <a:avLst/>
          </a:prstGeom>
          <a:noFill/>
        </p:spPr>
        <p:txBody>
          <a:bodyPr wrap="square" rtlCol="0">
            <a:spAutoFit/>
          </a:bodyPr>
          <a:lstStyle/>
          <a:p>
            <a:r>
              <a:rPr lang="en-US" sz="1200" dirty="0"/>
              <a:t>usa86-_20.xls</a:t>
            </a:r>
          </a:p>
        </p:txBody>
      </p:sp>
      <p:graphicFrame>
        <p:nvGraphicFramePr>
          <p:cNvPr id="5" name="Chart 4">
            <a:extLst>
              <a:ext uri="{FF2B5EF4-FFF2-40B4-BE49-F238E27FC236}">
                <a16:creationId xmlns:a16="http://schemas.microsoft.com/office/drawing/2014/main" id="{65233D64-96AB-50AD-0E87-52829BADD3E8}"/>
              </a:ext>
            </a:extLst>
          </p:cNvPr>
          <p:cNvGraphicFramePr>
            <a:graphicFrameLocks noGrp="1"/>
          </p:cNvGraphicFramePr>
          <p:nvPr>
            <p:extLst>
              <p:ext uri="{D42A27DB-BD31-4B8C-83A1-F6EECF244321}">
                <p14:modId xmlns:p14="http://schemas.microsoft.com/office/powerpoint/2010/main" val="1564259313"/>
              </p:ext>
            </p:extLst>
          </p:nvPr>
        </p:nvGraphicFramePr>
        <p:xfrm>
          <a:off x="1890793" y="1453087"/>
          <a:ext cx="7578671" cy="48980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8B5E63D-89B4-7763-CB07-58944A06E054}"/>
              </a:ext>
            </a:extLst>
          </p:cNvPr>
          <p:cNvSpPr txBox="1"/>
          <p:nvPr/>
        </p:nvSpPr>
        <p:spPr>
          <a:xfrm>
            <a:off x="9082007" y="6442501"/>
            <a:ext cx="3998563" cy="369332"/>
          </a:xfrm>
          <a:prstGeom prst="rect">
            <a:avLst/>
          </a:prstGeom>
          <a:noFill/>
        </p:spPr>
        <p:txBody>
          <a:bodyPr wrap="square" rtlCol="0">
            <a:spAutoFit/>
          </a:bodyPr>
          <a:lstStyle/>
          <a:p>
            <a:r>
              <a:rPr lang="en-US" dirty="0"/>
              <a:t>Calculated from LIS data</a:t>
            </a:r>
          </a:p>
        </p:txBody>
      </p:sp>
    </p:spTree>
    <p:extLst>
      <p:ext uri="{BB962C8B-B14F-4D97-AF65-F5344CB8AC3E}">
        <p14:creationId xmlns:p14="http://schemas.microsoft.com/office/powerpoint/2010/main" val="238822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C7B0-8A69-D184-0120-C4DE1AF16CDF}"/>
              </a:ext>
            </a:extLst>
          </p:cNvPr>
          <p:cNvSpPr>
            <a:spLocks noGrp="1"/>
          </p:cNvSpPr>
          <p:nvPr>
            <p:ph type="title"/>
          </p:nvPr>
        </p:nvSpPr>
        <p:spPr>
          <a:xfrm>
            <a:off x="838200" y="365125"/>
            <a:ext cx="10258586" cy="859241"/>
          </a:xfrm>
        </p:spPr>
        <p:txBody>
          <a:bodyPr/>
          <a:lstStyle/>
          <a:p>
            <a:r>
              <a:rPr lang="en-US" dirty="0"/>
              <a:t>Increased urban inequality in China 2020</a:t>
            </a:r>
          </a:p>
        </p:txBody>
      </p:sp>
      <p:graphicFrame>
        <p:nvGraphicFramePr>
          <p:cNvPr id="3" name="Chart 2">
            <a:extLst>
              <a:ext uri="{FF2B5EF4-FFF2-40B4-BE49-F238E27FC236}">
                <a16:creationId xmlns:a16="http://schemas.microsoft.com/office/drawing/2014/main" id="{3B4648B5-2628-3123-FA77-9830AA90D30F}"/>
              </a:ext>
            </a:extLst>
          </p:cNvPr>
          <p:cNvGraphicFramePr>
            <a:graphicFrameLocks/>
          </p:cNvGraphicFramePr>
          <p:nvPr>
            <p:extLst>
              <p:ext uri="{D42A27DB-BD31-4B8C-83A1-F6EECF244321}">
                <p14:modId xmlns:p14="http://schemas.microsoft.com/office/powerpoint/2010/main" val="3112650633"/>
              </p:ext>
            </p:extLst>
          </p:nvPr>
        </p:nvGraphicFramePr>
        <p:xfrm>
          <a:off x="1503336" y="1348353"/>
          <a:ext cx="8555064" cy="51445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877823E-33D6-FC9D-E3F2-310D1CC26AA4}"/>
              </a:ext>
            </a:extLst>
          </p:cNvPr>
          <p:cNvSpPr txBox="1"/>
          <p:nvPr/>
        </p:nvSpPr>
        <p:spPr>
          <a:xfrm>
            <a:off x="419745" y="6492874"/>
            <a:ext cx="5693044" cy="276999"/>
          </a:xfrm>
          <a:prstGeom prst="rect">
            <a:avLst/>
          </a:prstGeom>
          <a:noFill/>
        </p:spPr>
        <p:txBody>
          <a:bodyPr wrap="square" rtlCol="0">
            <a:spAutoFit/>
          </a:bodyPr>
          <a:lstStyle/>
          <a:p>
            <a:r>
              <a:rPr lang="en-US" sz="1200" dirty="0"/>
              <a:t>Whole </a:t>
            </a:r>
            <a:r>
              <a:rPr lang="en-US" sz="1200" dirty="0" err="1"/>
              <a:t>contries</a:t>
            </a:r>
            <a:r>
              <a:rPr lang="en-US" sz="1200" dirty="0"/>
              <a:t>\</a:t>
            </a:r>
            <a:r>
              <a:rPr lang="en-US" sz="1200" dirty="0" err="1"/>
              <a:t>china</a:t>
            </a:r>
            <a:r>
              <a:rPr lang="en-US" sz="1200" dirty="0"/>
              <a:t>\</a:t>
            </a:r>
            <a:r>
              <a:rPr lang="en-US" sz="1200" dirty="0" err="1"/>
              <a:t>wenjie</a:t>
            </a:r>
            <a:r>
              <a:rPr lang="en-US" sz="1200" dirty="0"/>
              <a:t>\Final_results_81_18.xls</a:t>
            </a:r>
          </a:p>
        </p:txBody>
      </p:sp>
    </p:spTree>
    <p:extLst>
      <p:ext uri="{BB962C8B-B14F-4D97-AF65-F5344CB8AC3E}">
        <p14:creationId xmlns:p14="http://schemas.microsoft.com/office/powerpoint/2010/main" val="60800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5065-BA3C-A415-F108-1C3559D5D07B}"/>
              </a:ext>
            </a:extLst>
          </p:cNvPr>
          <p:cNvSpPr>
            <a:spLocks noGrp="1"/>
          </p:cNvSpPr>
          <p:nvPr>
            <p:ph type="title"/>
          </p:nvPr>
        </p:nvSpPr>
        <p:spPr>
          <a:xfrm>
            <a:off x="838199" y="365126"/>
            <a:ext cx="10568553" cy="1099568"/>
          </a:xfrm>
        </p:spPr>
        <p:txBody>
          <a:bodyPr>
            <a:normAutofit fontScale="90000"/>
          </a:bodyPr>
          <a:lstStyle/>
          <a:p>
            <a:pPr algn="ctr"/>
            <a:br>
              <a:rPr lang="en-US" dirty="0"/>
            </a:br>
            <a:r>
              <a:rPr lang="en-US" dirty="0"/>
              <a:t>China and the USA: Real income increase by quintile, 2019-20</a:t>
            </a:r>
            <a:br>
              <a:rPr lang="en-US" dirty="0"/>
            </a:br>
            <a:endParaRPr lang="en-US" dirty="0"/>
          </a:p>
        </p:txBody>
      </p:sp>
      <p:graphicFrame>
        <p:nvGraphicFramePr>
          <p:cNvPr id="3" name="Chart 2">
            <a:extLst>
              <a:ext uri="{FF2B5EF4-FFF2-40B4-BE49-F238E27FC236}">
                <a16:creationId xmlns:a16="http://schemas.microsoft.com/office/drawing/2014/main" id="{1BAFE5B0-1224-516A-CDA5-0F726FDFC045}"/>
              </a:ext>
            </a:extLst>
          </p:cNvPr>
          <p:cNvGraphicFramePr>
            <a:graphicFrameLocks/>
          </p:cNvGraphicFramePr>
          <p:nvPr/>
        </p:nvGraphicFramePr>
        <p:xfrm>
          <a:off x="2138766" y="1464694"/>
          <a:ext cx="7051729" cy="50281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5993313-7F98-ACF2-7D36-D34816658389}"/>
              </a:ext>
            </a:extLst>
          </p:cNvPr>
          <p:cNvSpPr txBox="1"/>
          <p:nvPr/>
        </p:nvSpPr>
        <p:spPr>
          <a:xfrm>
            <a:off x="419745" y="6492874"/>
            <a:ext cx="5693044" cy="276999"/>
          </a:xfrm>
          <a:prstGeom prst="rect">
            <a:avLst/>
          </a:prstGeom>
          <a:noFill/>
        </p:spPr>
        <p:txBody>
          <a:bodyPr wrap="square" rtlCol="0">
            <a:spAutoFit/>
          </a:bodyPr>
          <a:lstStyle/>
          <a:p>
            <a:r>
              <a:rPr lang="en-US" sz="1200" dirty="0"/>
              <a:t>Whole </a:t>
            </a:r>
            <a:r>
              <a:rPr lang="en-US" sz="1200" dirty="0" err="1"/>
              <a:t>contries</a:t>
            </a:r>
            <a:r>
              <a:rPr lang="en-US" sz="1200" dirty="0"/>
              <a:t>\</a:t>
            </a:r>
            <a:r>
              <a:rPr lang="en-US" sz="1200" dirty="0" err="1"/>
              <a:t>china</a:t>
            </a:r>
            <a:r>
              <a:rPr lang="en-US" sz="1200" dirty="0"/>
              <a:t>\</a:t>
            </a:r>
            <a:r>
              <a:rPr lang="en-US" sz="1200" dirty="0" err="1"/>
              <a:t>wenjie</a:t>
            </a:r>
            <a:r>
              <a:rPr lang="en-US" sz="1200" dirty="0"/>
              <a:t>\Final_results_81_18.xls</a:t>
            </a:r>
          </a:p>
        </p:txBody>
      </p:sp>
      <p:cxnSp>
        <p:nvCxnSpPr>
          <p:cNvPr id="6" name="Straight Connector 5">
            <a:extLst>
              <a:ext uri="{FF2B5EF4-FFF2-40B4-BE49-F238E27FC236}">
                <a16:creationId xmlns:a16="http://schemas.microsoft.com/office/drawing/2014/main" id="{CEEA66EE-72E7-E428-ABB3-958FF8EFA913}"/>
              </a:ext>
            </a:extLst>
          </p:cNvPr>
          <p:cNvCxnSpPr/>
          <p:nvPr/>
        </p:nvCxnSpPr>
        <p:spPr>
          <a:xfrm>
            <a:off x="3084163" y="4324027"/>
            <a:ext cx="669526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01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15906-3A2E-5787-43D6-564600B7272F}"/>
              </a:ext>
            </a:extLst>
          </p:cNvPr>
          <p:cNvSpPr>
            <a:spLocks noGrp="1"/>
          </p:cNvSpPr>
          <p:nvPr>
            <p:ph idx="1"/>
          </p:nvPr>
        </p:nvSpPr>
        <p:spPr>
          <a:xfrm>
            <a:off x="838200" y="1111348"/>
            <a:ext cx="10515600" cy="5065615"/>
          </a:xfrm>
        </p:spPr>
        <p:txBody>
          <a:bodyPr>
            <a:normAutofit/>
          </a:bodyPr>
          <a:lstStyle/>
          <a:p>
            <a:r>
              <a:rPr lang="en-US" sz="3200" dirty="0"/>
              <a:t>In terms of </a:t>
            </a:r>
            <a:r>
              <a:rPr lang="en-US" sz="3200" b="1" dirty="0"/>
              <a:t>between country inequality</a:t>
            </a:r>
            <a:r>
              <a:rPr lang="en-US" sz="3200" dirty="0"/>
              <a:t>, the covid shock stopped the convergence that has been going on for the past four decades. </a:t>
            </a:r>
          </a:p>
          <a:p>
            <a:r>
              <a:rPr lang="en-US" sz="3200" dirty="0"/>
              <a:t>Note that the population-weighted between-country inequality has stabilized in 2020 (the blue line in the next graph is no longer going down).</a:t>
            </a:r>
          </a:p>
        </p:txBody>
      </p:sp>
    </p:spTree>
    <p:extLst>
      <p:ext uri="{BB962C8B-B14F-4D97-AF65-F5344CB8AC3E}">
        <p14:creationId xmlns:p14="http://schemas.microsoft.com/office/powerpoint/2010/main" val="206010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67BF4-52D2-4726-A2BD-51BD64D7B072}"/>
              </a:ext>
            </a:extLst>
          </p:cNvPr>
          <p:cNvSpPr txBox="1"/>
          <p:nvPr/>
        </p:nvSpPr>
        <p:spPr>
          <a:xfrm>
            <a:off x="479137" y="6611779"/>
            <a:ext cx="3454508" cy="246221"/>
          </a:xfrm>
          <a:prstGeom prst="rect">
            <a:avLst/>
          </a:prstGeom>
          <a:noFill/>
        </p:spPr>
        <p:txBody>
          <a:bodyPr wrap="square" rtlCol="0">
            <a:spAutoFit/>
          </a:bodyPr>
          <a:lstStyle/>
          <a:p>
            <a:r>
              <a:rPr lang="en-US" sz="1000" dirty="0"/>
              <a:t>defines.do using </a:t>
            </a:r>
            <a:r>
              <a:rPr lang="nn-NO" sz="1000" dirty="0"/>
              <a:t>:\Branko\interyd\Data\gdppppreg8.dta</a:t>
            </a:r>
            <a:endParaRPr lang="en-US" sz="1000" dirty="0"/>
          </a:p>
        </p:txBody>
      </p:sp>
      <p:pic>
        <p:nvPicPr>
          <p:cNvPr id="4" name="Picture 3">
            <a:extLst>
              <a:ext uri="{FF2B5EF4-FFF2-40B4-BE49-F238E27FC236}">
                <a16:creationId xmlns:a16="http://schemas.microsoft.com/office/drawing/2014/main" id="{6C955F65-B246-4264-F715-0179CE5EC0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8765" y="528157"/>
            <a:ext cx="7207623" cy="5482678"/>
          </a:xfrm>
          <a:prstGeom prst="rect">
            <a:avLst/>
          </a:prstGeom>
          <a:noFill/>
          <a:ln>
            <a:noFill/>
          </a:ln>
        </p:spPr>
      </p:pic>
      <p:sp>
        <p:nvSpPr>
          <p:cNvPr id="7" name="Oval 6">
            <a:extLst>
              <a:ext uri="{FF2B5EF4-FFF2-40B4-BE49-F238E27FC236}">
                <a16:creationId xmlns:a16="http://schemas.microsoft.com/office/drawing/2014/main" id="{71639D8F-3F37-2F7B-7518-564CBAF0D93B}"/>
              </a:ext>
            </a:extLst>
          </p:cNvPr>
          <p:cNvSpPr/>
          <p:nvPr/>
        </p:nvSpPr>
        <p:spPr>
          <a:xfrm>
            <a:off x="8283388" y="4477871"/>
            <a:ext cx="1048871" cy="9412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72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E1F07-EDA3-70E5-AFA7-EB61BB2495A6}"/>
              </a:ext>
            </a:extLst>
          </p:cNvPr>
          <p:cNvSpPr>
            <a:spLocks noGrp="1"/>
          </p:cNvSpPr>
          <p:nvPr>
            <p:ph idx="1"/>
          </p:nvPr>
        </p:nvSpPr>
        <p:spPr>
          <a:xfrm>
            <a:off x="838200" y="1177871"/>
            <a:ext cx="10515600" cy="4999092"/>
          </a:xfrm>
        </p:spPr>
        <p:txBody>
          <a:bodyPr/>
          <a:lstStyle/>
          <a:p>
            <a:r>
              <a:rPr lang="en-US" dirty="0"/>
              <a:t>The </a:t>
            </a:r>
            <a:r>
              <a:rPr lang="en-US" b="1" dirty="0">
                <a:solidFill>
                  <a:srgbClr val="FF0000"/>
                </a:solidFill>
              </a:rPr>
              <a:t>second shock </a:t>
            </a:r>
            <a:r>
              <a:rPr lang="en-US" dirty="0"/>
              <a:t>was the US-China trade tensions and their deteriorating economic relations. That shifted some value chains away from China and might have affected inequality in both China and the US negatively. But we do not know empirical effects yet. The shock is still ongoing.</a:t>
            </a:r>
          </a:p>
          <a:p>
            <a:r>
              <a:rPr lang="en-US" dirty="0"/>
              <a:t>The </a:t>
            </a:r>
            <a:r>
              <a:rPr lang="en-US" b="1" dirty="0">
                <a:solidFill>
                  <a:srgbClr val="FF0000"/>
                </a:solidFill>
              </a:rPr>
              <a:t>third shock </a:t>
            </a:r>
            <a:r>
              <a:rPr lang="en-US" dirty="0"/>
              <a:t>was the Russia-Ukraine conflict. If it leads to a nuclear war, that would be the mother of all shocks. But even if it does not, it is affecting Ukraine through destruction, and Russia through severe trade disruption (sanctions). Both countries' incomes will go down in the next years.  </a:t>
            </a:r>
          </a:p>
        </p:txBody>
      </p:sp>
    </p:spTree>
    <p:extLst>
      <p:ext uri="{BB962C8B-B14F-4D97-AF65-F5344CB8AC3E}">
        <p14:creationId xmlns:p14="http://schemas.microsoft.com/office/powerpoint/2010/main" val="1993497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144A0-697B-63F0-4406-06C5049F5BE1}"/>
              </a:ext>
            </a:extLst>
          </p:cNvPr>
          <p:cNvSpPr>
            <a:spLocks noGrp="1"/>
          </p:cNvSpPr>
          <p:nvPr>
            <p:ph idx="1"/>
          </p:nvPr>
        </p:nvSpPr>
        <p:spPr/>
        <p:txBody>
          <a:bodyPr/>
          <a:lstStyle/>
          <a:p>
            <a:r>
              <a:rPr lang="en-US" dirty="0"/>
              <a:t>But in addition, the third shock will also increase global poverty and inequality via increased food and energy prices that affect poor countries and poor people the most. The share of food and energy in consumption is esp. high for the poor (being at times over 3/4 of all their expenditures).</a:t>
            </a:r>
          </a:p>
          <a:p>
            <a:r>
              <a:rPr lang="en-US" dirty="0"/>
              <a:t>When one adds all of that, it is clear we are facing the largest setbacks to global poverty and inequality reduction since the end of WW2.</a:t>
            </a:r>
          </a:p>
        </p:txBody>
      </p:sp>
    </p:spTree>
    <p:extLst>
      <p:ext uri="{BB962C8B-B14F-4D97-AF65-F5344CB8AC3E}">
        <p14:creationId xmlns:p14="http://schemas.microsoft.com/office/powerpoint/2010/main" val="2457043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D88D-5CFE-8373-3969-EFF63593D7CB}"/>
              </a:ext>
            </a:extLst>
          </p:cNvPr>
          <p:cNvSpPr>
            <a:spLocks noGrp="1"/>
          </p:cNvSpPr>
          <p:nvPr>
            <p:ph type="title"/>
          </p:nvPr>
        </p:nvSpPr>
        <p:spPr/>
        <p:txBody>
          <a:bodyPr/>
          <a:lstStyle/>
          <a:p>
            <a:r>
              <a:rPr lang="en-US" dirty="0"/>
              <a:t>What next for global inequality?</a:t>
            </a:r>
          </a:p>
        </p:txBody>
      </p:sp>
      <p:sp>
        <p:nvSpPr>
          <p:cNvPr id="3" name="Content Placeholder 2">
            <a:extLst>
              <a:ext uri="{FF2B5EF4-FFF2-40B4-BE49-F238E27FC236}">
                <a16:creationId xmlns:a16="http://schemas.microsoft.com/office/drawing/2014/main" id="{AB3086A8-F2CC-EEC7-16BC-E6361BC28A68}"/>
              </a:ext>
            </a:extLst>
          </p:cNvPr>
          <p:cNvSpPr>
            <a:spLocks noGrp="1"/>
          </p:cNvSpPr>
          <p:nvPr>
            <p:ph idx="1"/>
          </p:nvPr>
        </p:nvSpPr>
        <p:spPr/>
        <p:txBody>
          <a:bodyPr/>
          <a:lstStyle/>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Probable increase of global inequality after 2020. </a:t>
            </a:r>
          </a:p>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ambivalent role of China: it has become upper middle-income country and its growth can no longer drive global inequality down </a:t>
            </a:r>
            <a:r>
              <a:rPr lang="en-US" dirty="0">
                <a:solidFill>
                  <a:prstClr val="black"/>
                </a:solidFill>
                <a:latin typeface="Calibri" panose="020F0502020204030204"/>
              </a:rPr>
              <a: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see the next slide);</a:t>
            </a:r>
          </a:p>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substantial income decline in India and hence addition to inequality;</a:t>
            </a:r>
          </a:p>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impossibility of predicting growth rates in large African countries.</a:t>
            </a:r>
          </a:p>
          <a:p>
            <a:r>
              <a:rPr lang="en-US" dirty="0">
                <a:solidFill>
                  <a:prstClr val="black"/>
                </a:solidFill>
                <a:latin typeface="Calibri" panose="020F0502020204030204"/>
              </a:rPr>
              <a:t>Our attention shifts from China to Africa.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basic story is one of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unpredictability</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Tree>
    <p:extLst>
      <p:ext uri="{BB962C8B-B14F-4D97-AF65-F5344CB8AC3E}">
        <p14:creationId xmlns:p14="http://schemas.microsoft.com/office/powerpoint/2010/main" val="56639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E201-2AD6-400A-BC3E-6861233BB1D4}"/>
              </a:ext>
            </a:extLst>
          </p:cNvPr>
          <p:cNvSpPr>
            <a:spLocks noGrp="1"/>
          </p:cNvSpPr>
          <p:nvPr>
            <p:ph type="title"/>
          </p:nvPr>
        </p:nvSpPr>
        <p:spPr>
          <a:xfrm>
            <a:off x="1128713" y="280988"/>
            <a:ext cx="9385301" cy="495300"/>
          </a:xfrm>
        </p:spPr>
        <p:txBody>
          <a:bodyPr rtlCol="0">
            <a:normAutofit fontScale="90000"/>
          </a:bodyPr>
          <a:lstStyle/>
          <a:p>
            <a:pPr algn="ctr" fontAlgn="auto">
              <a:spcAft>
                <a:spcPts val="0"/>
              </a:spcAft>
              <a:defRPr/>
            </a:pPr>
            <a:r>
              <a:rPr lang="en-US" dirty="0"/>
              <a:t>China’s diminishing global equalizing role</a:t>
            </a:r>
          </a:p>
        </p:txBody>
      </p:sp>
      <p:pic>
        <p:nvPicPr>
          <p:cNvPr id="14339" name="Picture 3">
            <a:extLst>
              <a:ext uri="{FF2B5EF4-FFF2-40B4-BE49-F238E27FC236}">
                <a16:creationId xmlns:a16="http://schemas.microsoft.com/office/drawing/2014/main" id="{C0979B3A-B9E9-419B-9782-3D44E10D03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455" y="914400"/>
            <a:ext cx="8839199"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2D05AD1-C9D8-4FC9-AAE9-B7994766928A}"/>
              </a:ext>
            </a:extLst>
          </p:cNvPr>
          <p:cNvSpPr txBox="1"/>
          <p:nvPr/>
        </p:nvSpPr>
        <p:spPr>
          <a:xfrm>
            <a:off x="4000500" y="1925638"/>
            <a:ext cx="1766888" cy="715962"/>
          </a:xfrm>
          <a:prstGeom prst="rect">
            <a:avLst/>
          </a:prstGeom>
          <a:noFill/>
        </p:spPr>
        <p:txBody>
          <a:bodyPr>
            <a:spAutoFit/>
          </a:bodyPr>
          <a:lstStyle/>
          <a:p>
            <a:pPr defTabSz="685800">
              <a:defRP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China is poor &amp; grows more or less the same as the world 1952-78</a:t>
            </a:r>
            <a:endParaRPr lang="en-US" sz="1350" dirty="0">
              <a:solidFill>
                <a:prstClr val="black"/>
              </a:solidFill>
              <a:latin typeface="Calibri" panose="020F0502020204030204"/>
              <a:cs typeface="Arial" panose="020B0604020202020204" pitchFamily="34" charset="0"/>
            </a:endParaRPr>
          </a:p>
        </p:txBody>
      </p:sp>
      <p:sp>
        <p:nvSpPr>
          <p:cNvPr id="6" name="TextBox 5">
            <a:extLst>
              <a:ext uri="{FF2B5EF4-FFF2-40B4-BE49-F238E27FC236}">
                <a16:creationId xmlns:a16="http://schemas.microsoft.com/office/drawing/2014/main" id="{C7C01DE7-C667-47E6-A70C-3FC7E444F6D8}"/>
              </a:ext>
            </a:extLst>
          </p:cNvPr>
          <p:cNvSpPr txBox="1"/>
          <p:nvPr/>
        </p:nvSpPr>
        <p:spPr>
          <a:xfrm>
            <a:off x="6629400" y="4902201"/>
            <a:ext cx="2641600" cy="715963"/>
          </a:xfrm>
          <a:prstGeom prst="rect">
            <a:avLst/>
          </a:prstGeom>
          <a:noFill/>
        </p:spPr>
        <p:txBody>
          <a:bodyPr>
            <a:spAutoFit/>
          </a:bodyPr>
          <a:lstStyle/>
          <a:p>
            <a:pPr defTabSz="685800">
              <a:defRPr/>
            </a:pPr>
            <a:r>
              <a:rPr lang="en-US" sz="1350" dirty="0">
                <a:solidFill>
                  <a:prstClr val="black"/>
                </a:solidFill>
                <a:latin typeface="Calibri" panose="020F0502020204030204"/>
                <a:cs typeface="Arial" panose="020B0604020202020204" pitchFamily="34" charset="0"/>
              </a:rPr>
              <a:t>China grows faster and this reduces international inequality, 1978-2020</a:t>
            </a:r>
          </a:p>
        </p:txBody>
      </p:sp>
      <p:sp>
        <p:nvSpPr>
          <p:cNvPr id="7" name="TextBox 6">
            <a:extLst>
              <a:ext uri="{FF2B5EF4-FFF2-40B4-BE49-F238E27FC236}">
                <a16:creationId xmlns:a16="http://schemas.microsoft.com/office/drawing/2014/main" id="{0823D4CA-7AF8-4A95-9A93-45304445B509}"/>
              </a:ext>
            </a:extLst>
          </p:cNvPr>
          <p:cNvSpPr txBox="1"/>
          <p:nvPr/>
        </p:nvSpPr>
        <p:spPr>
          <a:xfrm>
            <a:off x="8477251" y="1908175"/>
            <a:ext cx="2036763" cy="922338"/>
          </a:xfrm>
          <a:prstGeom prst="rect">
            <a:avLst/>
          </a:prstGeom>
          <a:noFill/>
        </p:spPr>
        <p:txBody>
          <a:bodyPr>
            <a:spAutoFit/>
          </a:bodyPr>
          <a:lstStyle/>
          <a:p>
            <a:pPr defTabSz="685800">
              <a:defRPr/>
            </a:pPr>
            <a:r>
              <a:rPr lang="en-US" sz="1350" dirty="0">
                <a:solidFill>
                  <a:prstClr val="black"/>
                </a:solidFill>
                <a:latin typeface="Calibri" panose="020F0502020204030204"/>
                <a:cs typeface="Arial" panose="020B0604020202020204" pitchFamily="34" charset="0"/>
              </a:rPr>
              <a:t>China is sufficiently rich that its growth no longer reduces international inequality</a:t>
            </a:r>
          </a:p>
        </p:txBody>
      </p:sp>
      <p:sp>
        <p:nvSpPr>
          <p:cNvPr id="8" name="TextBox 7">
            <a:extLst>
              <a:ext uri="{FF2B5EF4-FFF2-40B4-BE49-F238E27FC236}">
                <a16:creationId xmlns:a16="http://schemas.microsoft.com/office/drawing/2014/main" id="{1E9B1A06-8B89-4B85-90EA-654C9C3EE320}"/>
              </a:ext>
            </a:extLst>
          </p:cNvPr>
          <p:cNvSpPr txBox="1"/>
          <p:nvPr/>
        </p:nvSpPr>
        <p:spPr>
          <a:xfrm>
            <a:off x="549275" y="6638924"/>
            <a:ext cx="4100840" cy="246221"/>
          </a:xfrm>
          <a:prstGeom prst="rect">
            <a:avLst/>
          </a:prstGeom>
          <a:noFill/>
        </p:spPr>
        <p:txBody>
          <a:bodyPr wrap="square">
            <a:spAutoFit/>
          </a:bodyPr>
          <a:lstStyle/>
          <a:p>
            <a:pPr defTabSz="685800">
              <a:defRPr/>
            </a:pPr>
            <a:r>
              <a:rPr lang="en-US" sz="1000" dirty="0">
                <a:solidFill>
                  <a:prstClr val="black"/>
                </a:solidFill>
                <a:latin typeface="Calibri" panose="020F0502020204030204"/>
                <a:cs typeface="Arial" panose="020B0604020202020204" pitchFamily="34" charset="0"/>
              </a:rPr>
              <a:t>China_contribution-globalineq.doc  in </a:t>
            </a:r>
            <a:r>
              <a:rPr lang="en-US" sz="1000" dirty="0" err="1">
                <a:solidFill>
                  <a:prstClr val="black"/>
                </a:solidFill>
                <a:latin typeface="Calibri" panose="020F0502020204030204"/>
                <a:cs typeface="Arial" panose="020B0604020202020204" pitchFamily="34" charset="0"/>
              </a:rPr>
              <a:t>income_inequality</a:t>
            </a:r>
            <a:r>
              <a:rPr lang="en-US" sz="1000" dirty="0">
                <a:solidFill>
                  <a:prstClr val="black"/>
                </a:solidFill>
                <a:latin typeface="Calibri" panose="020F0502020204030204"/>
                <a:cs typeface="Arial" panose="020B0604020202020204" pitchFamily="34" charset="0"/>
              </a:rPr>
              <a:t>/…/twenty-five</a:t>
            </a:r>
          </a:p>
        </p:txBody>
      </p:sp>
      <p:cxnSp>
        <p:nvCxnSpPr>
          <p:cNvPr id="9" name="Straight Arrow Connector 8">
            <a:extLst>
              <a:ext uri="{FF2B5EF4-FFF2-40B4-BE49-F238E27FC236}">
                <a16:creationId xmlns:a16="http://schemas.microsoft.com/office/drawing/2014/main" id="{8FA0D2FA-74DF-4580-A76E-219E6D0E2945}"/>
              </a:ext>
            </a:extLst>
          </p:cNvPr>
          <p:cNvCxnSpPr/>
          <p:nvPr/>
        </p:nvCxnSpPr>
        <p:spPr>
          <a:xfrm>
            <a:off x="3348832" y="3117851"/>
            <a:ext cx="1000125" cy="193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E361AD7-8E5A-47A5-97E2-7A1A039160D2}"/>
              </a:ext>
            </a:extLst>
          </p:cNvPr>
          <p:cNvSpPr txBox="1"/>
          <p:nvPr/>
        </p:nvSpPr>
        <p:spPr>
          <a:xfrm>
            <a:off x="3217863" y="2771776"/>
            <a:ext cx="868362" cy="346075"/>
          </a:xfrm>
          <a:prstGeom prst="rect">
            <a:avLst/>
          </a:prstGeom>
          <a:noFill/>
        </p:spPr>
        <p:txBody>
          <a:bodyPr>
            <a:spAutoFit/>
          </a:bodyPr>
          <a:lstStyle/>
          <a:p>
            <a:pPr defTabSz="685800">
              <a:defRPr/>
            </a:pPr>
            <a:r>
              <a:rPr lang="en-US" sz="825" dirty="0">
                <a:solidFill>
                  <a:prstClr val="black"/>
                </a:solidFill>
                <a:latin typeface="Calibri" panose="020F0502020204030204"/>
                <a:cs typeface="Arial" panose="020B0604020202020204" pitchFamily="34" charset="0"/>
              </a:rPr>
              <a:t>The Great Leap Forward</a:t>
            </a:r>
          </a:p>
        </p:txBody>
      </p:sp>
      <p:cxnSp>
        <p:nvCxnSpPr>
          <p:cNvPr id="11" name="Straight Arrow Connector 10">
            <a:extLst>
              <a:ext uri="{FF2B5EF4-FFF2-40B4-BE49-F238E27FC236}">
                <a16:creationId xmlns:a16="http://schemas.microsoft.com/office/drawing/2014/main" id="{E9D4D955-0700-4D5A-91AB-19B04A11E783}"/>
              </a:ext>
            </a:extLst>
          </p:cNvPr>
          <p:cNvCxnSpPr/>
          <p:nvPr/>
        </p:nvCxnSpPr>
        <p:spPr>
          <a:xfrm flipH="1">
            <a:off x="5078773" y="3037681"/>
            <a:ext cx="487362" cy="354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8FDCB9E-E99F-49E8-ACBA-B9FD98FC9463}"/>
              </a:ext>
            </a:extLst>
          </p:cNvPr>
          <p:cNvSpPr txBox="1"/>
          <p:nvPr/>
        </p:nvSpPr>
        <p:spPr>
          <a:xfrm>
            <a:off x="5611814" y="2847976"/>
            <a:ext cx="1114425" cy="220663"/>
          </a:xfrm>
          <a:prstGeom prst="rect">
            <a:avLst/>
          </a:prstGeom>
          <a:noFill/>
        </p:spPr>
        <p:txBody>
          <a:bodyPr>
            <a:spAutoFit/>
          </a:bodyPr>
          <a:lstStyle/>
          <a:p>
            <a:pPr defTabSz="685800">
              <a:defRPr/>
            </a:pPr>
            <a:r>
              <a:rPr lang="en-US" sz="825" dirty="0">
                <a:solidFill>
                  <a:prstClr val="black"/>
                </a:solidFill>
                <a:latin typeface="Calibri" panose="020F0502020204030204"/>
                <a:cs typeface="Arial" panose="020B0604020202020204" pitchFamily="34" charset="0"/>
              </a:rPr>
              <a:t>Cultural Revolution</a:t>
            </a:r>
          </a:p>
        </p:txBody>
      </p:sp>
    </p:spTree>
    <p:extLst>
      <p:ext uri="{BB962C8B-B14F-4D97-AF65-F5344CB8AC3E}">
        <p14:creationId xmlns:p14="http://schemas.microsoft.com/office/powerpoint/2010/main" val="174067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563" y="6502400"/>
            <a:ext cx="10353963" cy="307777"/>
          </a:xfrm>
          <a:prstGeom prst="rect">
            <a:avLst/>
          </a:prstGeom>
          <a:noFill/>
        </p:spPr>
        <p:txBody>
          <a:bodyPr wrap="square" rtlCol="0">
            <a:spAutoFit/>
          </a:bodyPr>
          <a:lstStyle/>
          <a:p>
            <a:r>
              <a:rPr lang="en-US" sz="1400" dirty="0"/>
              <a:t>1820-1980 modified and recalculated  Bourguignon-Morrisson; 1992-2013: Lakner and Milanovic with extensions, &gt;2013, Milanovic (2022)</a:t>
            </a:r>
          </a:p>
        </p:txBody>
      </p:sp>
      <p:sp>
        <p:nvSpPr>
          <p:cNvPr id="5" name="TextBox 4">
            <a:extLst>
              <a:ext uri="{FF2B5EF4-FFF2-40B4-BE49-F238E27FC236}">
                <a16:creationId xmlns:a16="http://schemas.microsoft.com/office/drawing/2014/main" id="{B0BA302F-4C42-4964-544C-56BE98A3A3B8}"/>
              </a:ext>
            </a:extLst>
          </p:cNvPr>
          <p:cNvSpPr txBox="1"/>
          <p:nvPr/>
        </p:nvSpPr>
        <p:spPr>
          <a:xfrm>
            <a:off x="10530826" y="6525483"/>
            <a:ext cx="3020785" cy="261610"/>
          </a:xfrm>
          <a:prstGeom prst="rect">
            <a:avLst/>
          </a:prstGeom>
          <a:noFill/>
        </p:spPr>
        <p:txBody>
          <a:bodyPr wrap="square" rtlCol="0">
            <a:spAutoFit/>
          </a:bodyPr>
          <a:lstStyle/>
          <a:p>
            <a:r>
              <a:rPr lang="en-US" sz="1100" dirty="0"/>
              <a:t>History/thepast.xls</a:t>
            </a:r>
          </a:p>
        </p:txBody>
      </p:sp>
      <p:graphicFrame>
        <p:nvGraphicFramePr>
          <p:cNvPr id="2" name="Chart 1">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2549767811"/>
              </p:ext>
            </p:extLst>
          </p:nvPr>
        </p:nvGraphicFramePr>
        <p:xfrm>
          <a:off x="1798820" y="302063"/>
          <a:ext cx="8556273" cy="5903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734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536D-79AA-48F3-988B-33A6A60289BD}"/>
              </a:ext>
            </a:extLst>
          </p:cNvPr>
          <p:cNvSpPr>
            <a:spLocks noGrp="1"/>
          </p:cNvSpPr>
          <p:nvPr>
            <p:ph type="title"/>
          </p:nvPr>
        </p:nvSpPr>
        <p:spPr>
          <a:xfrm>
            <a:off x="838200" y="365125"/>
            <a:ext cx="10515600" cy="758281"/>
          </a:xfrm>
        </p:spPr>
        <p:txBody>
          <a:bodyPr>
            <a:normAutofit/>
          </a:bodyPr>
          <a:lstStyle/>
          <a:p>
            <a:r>
              <a:rPr lang="en-US" sz="3600" dirty="0"/>
              <a:t>The most important probable future developments</a:t>
            </a:r>
          </a:p>
        </p:txBody>
      </p:sp>
      <p:sp>
        <p:nvSpPr>
          <p:cNvPr id="3" name="Content Placeholder 2">
            <a:extLst>
              <a:ext uri="{FF2B5EF4-FFF2-40B4-BE49-F238E27FC236}">
                <a16:creationId xmlns:a16="http://schemas.microsoft.com/office/drawing/2014/main" id="{86E4F918-89A2-45C0-B16D-F02643193901}"/>
              </a:ext>
            </a:extLst>
          </p:cNvPr>
          <p:cNvSpPr>
            <a:spLocks noGrp="1"/>
          </p:cNvSpPr>
          <p:nvPr>
            <p:ph idx="1"/>
          </p:nvPr>
        </p:nvSpPr>
        <p:spPr>
          <a:xfrm>
            <a:off x="838200" y="1236617"/>
            <a:ext cx="10515600" cy="4940346"/>
          </a:xfrm>
        </p:spPr>
        <p:txBody>
          <a:bodyPr>
            <a:normAutofit fontScale="77500" lnSpcReduction="20000"/>
          </a:bodyPr>
          <a:lstStyle/>
          <a:p>
            <a:r>
              <a:rPr lang="en-US" sz="3500" dirty="0"/>
              <a:t>For the first time in two centuries, Western middle classes will not be in the global top quintile. </a:t>
            </a:r>
          </a:p>
          <a:p>
            <a:r>
              <a:rPr lang="en-US" sz="3500" dirty="0"/>
              <a:t>Global top percentiles will be increasing populated by Asians. The change will be substantial and sudden because of Asian population size. Important psychologically because the entire modern period was a period of Western income (and wealth cum military) dominance. Effect on consumption patterns.</a:t>
            </a:r>
          </a:p>
          <a:p>
            <a:r>
              <a:rPr lang="en-US" sz="3500" dirty="0"/>
              <a:t>Rich Atlantic and Pacific coasts will leave most of the Eurasian landmass (Russia and Central Asia) relatively poor and with low population density. </a:t>
            </a:r>
          </a:p>
          <a:p>
            <a:r>
              <a:rPr lang="en-US" sz="3500" dirty="0"/>
              <a:t>Huge and possibly increasing Europe-Africa gaps will “feed” migration pressure for a long time. Europe needs to find a solution for that. If China’s BRI helps Africa grow, an unlikely partnership between Europe and China is possible.</a:t>
            </a:r>
          </a:p>
          <a:p>
            <a:r>
              <a:rPr lang="en-US" sz="3500" dirty="0"/>
              <a:t>But will Africa grow?</a:t>
            </a:r>
          </a:p>
          <a:p>
            <a:endParaRPr lang="en-US" dirty="0"/>
          </a:p>
        </p:txBody>
      </p:sp>
    </p:spTree>
    <p:extLst>
      <p:ext uri="{BB962C8B-B14F-4D97-AF65-F5344CB8AC3E}">
        <p14:creationId xmlns:p14="http://schemas.microsoft.com/office/powerpoint/2010/main" val="29236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B4DE-090B-88CC-30E1-895D78977C47}"/>
              </a:ext>
            </a:extLst>
          </p:cNvPr>
          <p:cNvSpPr>
            <a:spLocks noGrp="1"/>
          </p:cNvSpPr>
          <p:nvPr>
            <p:ph type="title"/>
          </p:nvPr>
        </p:nvSpPr>
        <p:spPr>
          <a:xfrm>
            <a:off x="838200" y="334645"/>
            <a:ext cx="10515600" cy="1325563"/>
          </a:xfrm>
        </p:spPr>
        <p:txBody>
          <a:bodyPr>
            <a:normAutofit/>
          </a:bodyPr>
          <a:lstStyle/>
          <a:p>
            <a:r>
              <a:rPr lang="en-US" sz="3600" dirty="0"/>
              <a:t>How likely is Africa to grow fast &amp; reduce global inequality? That is, can Africa become a new China?</a:t>
            </a:r>
          </a:p>
        </p:txBody>
      </p:sp>
      <p:graphicFrame>
        <p:nvGraphicFramePr>
          <p:cNvPr id="4" name="Table 4">
            <a:extLst>
              <a:ext uri="{FF2B5EF4-FFF2-40B4-BE49-F238E27FC236}">
                <a16:creationId xmlns:a16="http://schemas.microsoft.com/office/drawing/2014/main" id="{9624669D-FEB3-0347-4EA1-E25318B2AF34}"/>
              </a:ext>
            </a:extLst>
          </p:cNvPr>
          <p:cNvGraphicFramePr>
            <a:graphicFrameLocks noGrp="1"/>
          </p:cNvGraphicFramePr>
          <p:nvPr>
            <p:ph idx="1"/>
            <p:extLst>
              <p:ext uri="{D42A27DB-BD31-4B8C-83A1-F6EECF244321}">
                <p14:modId xmlns:p14="http://schemas.microsoft.com/office/powerpoint/2010/main" val="3599908152"/>
              </p:ext>
            </p:extLst>
          </p:nvPr>
        </p:nvGraphicFramePr>
        <p:xfrm>
          <a:off x="838203" y="3505631"/>
          <a:ext cx="10515597" cy="301772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77086314"/>
                    </a:ext>
                  </a:extLst>
                </a:gridCol>
                <a:gridCol w="3505199">
                  <a:extLst>
                    <a:ext uri="{9D8B030D-6E8A-4147-A177-3AD203B41FA5}">
                      <a16:colId xmlns:a16="http://schemas.microsoft.com/office/drawing/2014/main" val="1523675632"/>
                    </a:ext>
                  </a:extLst>
                </a:gridCol>
                <a:gridCol w="3505199">
                  <a:extLst>
                    <a:ext uri="{9D8B030D-6E8A-4147-A177-3AD203B41FA5}">
                      <a16:colId xmlns:a16="http://schemas.microsoft.com/office/drawing/2014/main" val="1912535005"/>
                    </a:ext>
                  </a:extLst>
                </a:gridCol>
              </a:tblGrid>
              <a:tr h="383969">
                <a:tc>
                  <a:txBody>
                    <a:bodyPr/>
                    <a:lstStyle/>
                    <a:p>
                      <a:r>
                        <a:rPr lang="en-US" sz="2000" dirty="0"/>
                        <a:t>Country</a:t>
                      </a:r>
                    </a:p>
                  </a:txBody>
                  <a:tcPr/>
                </a:tc>
                <a:tc>
                  <a:txBody>
                    <a:bodyPr/>
                    <a:lstStyle/>
                    <a:p>
                      <a:r>
                        <a:rPr lang="en-US" sz="2000" dirty="0"/>
                        <a:t>Period</a:t>
                      </a:r>
                    </a:p>
                  </a:txBody>
                  <a:tcPr/>
                </a:tc>
                <a:tc>
                  <a:txBody>
                    <a:bodyPr/>
                    <a:lstStyle/>
                    <a:p>
                      <a:r>
                        <a:rPr lang="en-US" sz="2000" dirty="0"/>
                        <a:t>Number of years</a:t>
                      </a:r>
                    </a:p>
                  </a:txBody>
                  <a:tcPr/>
                </a:tc>
                <a:extLst>
                  <a:ext uri="{0D108BD9-81ED-4DB2-BD59-A6C34878D82A}">
                    <a16:rowId xmlns:a16="http://schemas.microsoft.com/office/drawing/2014/main" val="1369888602"/>
                  </a:ext>
                </a:extLst>
              </a:tr>
              <a:tr h="34134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Botswana</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1969-83</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3676013217"/>
                  </a:ext>
                </a:extLst>
              </a:tr>
              <a:tr h="34134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Cote d’Ivoire</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2013-17</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2358153840"/>
                  </a:ext>
                </a:extLst>
              </a:tr>
              <a:tr h="341348">
                <a:tc>
                  <a:txBody>
                    <a:bodyPr/>
                    <a:lstStyle/>
                    <a:p>
                      <a:pPr>
                        <a:lnSpc>
                          <a:spcPct val="107000"/>
                        </a:lnSpc>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Cape Verde</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1994-98</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977561814"/>
                  </a:ext>
                </a:extLst>
              </a:tr>
              <a:tr h="34134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Ethiopia</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2005-17</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tc>
                <a:extLst>
                  <a:ext uri="{0D108BD9-81ED-4DB2-BD59-A6C34878D82A}">
                    <a16:rowId xmlns:a16="http://schemas.microsoft.com/office/drawing/2014/main" val="2420602231"/>
                  </a:ext>
                </a:extLst>
              </a:tr>
              <a:tr h="34134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Gabon</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1962-66</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3124773541"/>
                  </a:ext>
                </a:extLst>
              </a:tr>
              <a:tr h="34134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Gabon </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1970-76</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extLst>
                  <a:ext uri="{0D108BD9-81ED-4DB2-BD59-A6C34878D82A}">
                    <a16:rowId xmlns:a16="http://schemas.microsoft.com/office/drawing/2014/main" val="314541116"/>
                  </a:ext>
                </a:extLst>
              </a:tr>
              <a:tr h="573396">
                <a:tc>
                  <a:txBody>
                    <a:bodyPr/>
                    <a:lstStyle/>
                    <a:p>
                      <a:pPr>
                        <a:lnSpc>
                          <a:spcPct val="107000"/>
                        </a:lnSpc>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Eq. Guinea</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1993-2005</a:t>
                      </a:r>
                    </a:p>
                  </a:txBody>
                  <a:tcPr marL="68580" marR="68580" marT="0" marB="0"/>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tc>
                <a:extLst>
                  <a:ext uri="{0D108BD9-81ED-4DB2-BD59-A6C34878D82A}">
                    <a16:rowId xmlns:a16="http://schemas.microsoft.com/office/drawing/2014/main" val="2532850879"/>
                  </a:ext>
                </a:extLst>
              </a:tr>
            </a:tbl>
          </a:graphicData>
        </a:graphic>
      </p:graphicFrame>
      <p:pic>
        <p:nvPicPr>
          <p:cNvPr id="3" name="Picture 2">
            <a:extLst>
              <a:ext uri="{FF2B5EF4-FFF2-40B4-BE49-F238E27FC236}">
                <a16:creationId xmlns:a16="http://schemas.microsoft.com/office/drawing/2014/main" id="{6AF6EE38-B343-30A4-5405-0A84C6C3495A}"/>
              </a:ext>
            </a:extLst>
          </p:cNvPr>
          <p:cNvPicPr>
            <a:picLocks noChangeAspect="1"/>
          </p:cNvPicPr>
          <p:nvPr/>
        </p:nvPicPr>
        <p:blipFill>
          <a:blip r:embed="rId2"/>
          <a:stretch>
            <a:fillRect/>
          </a:stretch>
        </p:blipFill>
        <p:spPr>
          <a:xfrm>
            <a:off x="721822" y="1657871"/>
            <a:ext cx="11217612" cy="1987468"/>
          </a:xfrm>
          <a:prstGeom prst="rect">
            <a:avLst/>
          </a:prstGeom>
        </p:spPr>
      </p:pic>
    </p:spTree>
    <p:extLst>
      <p:ext uri="{BB962C8B-B14F-4D97-AF65-F5344CB8AC3E}">
        <p14:creationId xmlns:p14="http://schemas.microsoft.com/office/powerpoint/2010/main" val="14950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8403-D170-2C58-DC2D-1ABFE94C4900}"/>
              </a:ext>
            </a:extLst>
          </p:cNvPr>
          <p:cNvSpPr>
            <a:spLocks noGrp="1"/>
          </p:cNvSpPr>
          <p:nvPr>
            <p:ph type="title"/>
          </p:nvPr>
        </p:nvSpPr>
        <p:spPr/>
        <p:txBody>
          <a:bodyPr/>
          <a:lstStyle/>
          <a:p>
            <a:r>
              <a:rPr lang="en-US" dirty="0"/>
              <a:t>Three important methodological issues</a:t>
            </a:r>
          </a:p>
        </p:txBody>
      </p:sp>
      <p:sp>
        <p:nvSpPr>
          <p:cNvPr id="3" name="Content Placeholder 2">
            <a:extLst>
              <a:ext uri="{FF2B5EF4-FFF2-40B4-BE49-F238E27FC236}">
                <a16:creationId xmlns:a16="http://schemas.microsoft.com/office/drawing/2014/main" id="{4B41E05F-12F4-2D52-7E19-DA9E9ED0EDC8}"/>
              </a:ext>
            </a:extLst>
          </p:cNvPr>
          <p:cNvSpPr>
            <a:spLocks noGrp="1"/>
          </p:cNvSpPr>
          <p:nvPr>
            <p:ph idx="1"/>
          </p:nvPr>
        </p:nvSpPr>
        <p:spPr/>
        <p:txBody>
          <a:bodyPr/>
          <a:lstStyle/>
          <a:p>
            <a:r>
              <a:rPr lang="en-US" dirty="0"/>
              <a:t>Underestimation of top incomes</a:t>
            </a:r>
          </a:p>
          <a:p>
            <a:r>
              <a:rPr lang="en-US" dirty="0"/>
              <a:t>Instability (and intransitivity) of PPP dollars</a:t>
            </a:r>
          </a:p>
          <a:p>
            <a:r>
              <a:rPr lang="en-US" dirty="0"/>
              <a:t>Lack of data from India since 2011-12. </a:t>
            </a:r>
          </a:p>
        </p:txBody>
      </p:sp>
    </p:spTree>
    <p:extLst>
      <p:ext uri="{BB962C8B-B14F-4D97-AF65-F5344CB8AC3E}">
        <p14:creationId xmlns:p14="http://schemas.microsoft.com/office/powerpoint/2010/main" val="227979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A40-8E6A-22F8-F078-8005968C4FFC}"/>
              </a:ext>
            </a:extLst>
          </p:cNvPr>
          <p:cNvSpPr>
            <a:spLocks noGrp="1"/>
          </p:cNvSpPr>
          <p:nvPr>
            <p:ph type="title"/>
          </p:nvPr>
        </p:nvSpPr>
        <p:spPr>
          <a:xfrm>
            <a:off x="1028700" y="365125"/>
            <a:ext cx="10325100" cy="826861"/>
          </a:xfrm>
        </p:spPr>
        <p:txBody>
          <a:bodyPr/>
          <a:lstStyle/>
          <a:p>
            <a:r>
              <a:rPr lang="en-US" dirty="0"/>
              <a:t>Survey vs fiscal data in inequality estimations</a:t>
            </a:r>
          </a:p>
        </p:txBody>
      </p:sp>
      <p:sp>
        <p:nvSpPr>
          <p:cNvPr id="3" name="Content Placeholder 2">
            <a:extLst>
              <a:ext uri="{FF2B5EF4-FFF2-40B4-BE49-F238E27FC236}">
                <a16:creationId xmlns:a16="http://schemas.microsoft.com/office/drawing/2014/main" id="{9E9901DF-47C7-51AC-E441-CB93B24946AD}"/>
              </a:ext>
            </a:extLst>
          </p:cNvPr>
          <p:cNvSpPr>
            <a:spLocks noGrp="1"/>
          </p:cNvSpPr>
          <p:nvPr>
            <p:ph idx="1"/>
          </p:nvPr>
        </p:nvSpPr>
        <p:spPr>
          <a:xfrm>
            <a:off x="838200" y="1208315"/>
            <a:ext cx="10515600" cy="5300889"/>
          </a:xfrm>
        </p:spPr>
        <p:txBody>
          <a:bodyPr>
            <a:normAutofit lnSpcReduction="10000"/>
          </a:bodyPr>
          <a:lstStyle/>
          <a:p>
            <a:r>
              <a:rPr lang="en-US" dirty="0"/>
              <a:t>Labor, capital and business income among </a:t>
            </a:r>
            <a:r>
              <a:rPr lang="en-US" b="1" dirty="0">
                <a:solidFill>
                  <a:srgbClr val="FF0000"/>
                </a:solidFill>
              </a:rPr>
              <a:t>percentiles p91-p95 </a:t>
            </a:r>
            <a:r>
              <a:rPr lang="en-US" dirty="0"/>
              <a:t>are almost exactly the same whether we use household surveys or fiscal data.</a:t>
            </a:r>
          </a:p>
          <a:p>
            <a:r>
              <a:rPr lang="en-US" dirty="0"/>
              <a:t>For </a:t>
            </a:r>
            <a:r>
              <a:rPr lang="en-US" b="1" dirty="0">
                <a:solidFill>
                  <a:srgbClr val="FF0000"/>
                </a:solidFill>
              </a:rPr>
              <a:t>percentiles p96-p99</a:t>
            </a:r>
            <a:r>
              <a:rPr lang="en-US" dirty="0"/>
              <a:t>, labor income continues to match fiscal data. But for capital income and business income, the gap emerges: capital income is higher in surveys than in fiscal data, business income is lower. This seems to be (in the US) an artifact of how people decide to classify their business income for tax purposes. </a:t>
            </a:r>
          </a:p>
          <a:p>
            <a:r>
              <a:rPr lang="en-US" dirty="0"/>
              <a:t>For </a:t>
            </a:r>
            <a:r>
              <a:rPr lang="en-US" b="1" dirty="0">
                <a:solidFill>
                  <a:srgbClr val="FF0000"/>
                </a:solidFill>
              </a:rPr>
              <a:t>the top 1%</a:t>
            </a:r>
            <a:r>
              <a:rPr lang="en-US" dirty="0"/>
              <a:t>,</a:t>
            </a:r>
            <a:r>
              <a:rPr lang="en-US" b="1" dirty="0">
                <a:solidFill>
                  <a:srgbClr val="FF0000"/>
                </a:solidFill>
              </a:rPr>
              <a:t> </a:t>
            </a:r>
            <a:r>
              <a:rPr lang="en-US" dirty="0"/>
              <a:t>labor income from surveys is about 80% of fiscal labor income. The gap between capital and business income in surveys and fiscal data is very large though: surveys cover only ~20%. </a:t>
            </a:r>
          </a:p>
          <a:p>
            <a:r>
              <a:rPr lang="en-US" dirty="0"/>
              <a:t>About ¾ of overall survey “underestimation” comes from the lower amounts of capital and business income among the top 1%.</a:t>
            </a:r>
          </a:p>
          <a:p>
            <a:endParaRPr lang="en-US" dirty="0"/>
          </a:p>
        </p:txBody>
      </p:sp>
    </p:spTree>
    <p:extLst>
      <p:ext uri="{BB962C8B-B14F-4D97-AF65-F5344CB8AC3E}">
        <p14:creationId xmlns:p14="http://schemas.microsoft.com/office/powerpoint/2010/main" val="3135969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A431-6894-E407-2494-6616FBF3F5A2}"/>
              </a:ext>
            </a:extLst>
          </p:cNvPr>
          <p:cNvSpPr>
            <a:spLocks noGrp="1"/>
          </p:cNvSpPr>
          <p:nvPr>
            <p:ph type="title"/>
          </p:nvPr>
        </p:nvSpPr>
        <p:spPr>
          <a:xfrm>
            <a:off x="839788" y="365126"/>
            <a:ext cx="10515600" cy="1186088"/>
          </a:xfrm>
        </p:spPr>
        <p:txBody>
          <a:bodyPr>
            <a:normAutofit fontScale="90000"/>
          </a:bodyPr>
          <a:lstStyle/>
          <a:p>
            <a:r>
              <a:rPr lang="en-US" dirty="0"/>
              <a:t>Estimates of labor and capital income among the percentiles 96-99 (survey and tax data; USA)</a:t>
            </a:r>
          </a:p>
        </p:txBody>
      </p:sp>
      <p:sp>
        <p:nvSpPr>
          <p:cNvPr id="3" name="Text Placeholder 2">
            <a:extLst>
              <a:ext uri="{FF2B5EF4-FFF2-40B4-BE49-F238E27FC236}">
                <a16:creationId xmlns:a16="http://schemas.microsoft.com/office/drawing/2014/main" id="{AFEAF108-7D83-7101-F128-70D1A0ED765A}"/>
              </a:ext>
            </a:extLst>
          </p:cNvPr>
          <p:cNvSpPr>
            <a:spLocks noGrp="1"/>
          </p:cNvSpPr>
          <p:nvPr>
            <p:ph type="body" idx="1"/>
          </p:nvPr>
        </p:nvSpPr>
        <p:spPr>
          <a:xfrm>
            <a:off x="938213" y="1681163"/>
            <a:ext cx="5157787" cy="561975"/>
          </a:xfrm>
        </p:spPr>
        <p:txBody>
          <a:bodyPr/>
          <a:lstStyle/>
          <a:p>
            <a:pPr algn="ctr"/>
            <a:r>
              <a:rPr lang="en-US" dirty="0"/>
              <a:t>Labor income </a:t>
            </a:r>
          </a:p>
        </p:txBody>
      </p:sp>
      <p:sp>
        <p:nvSpPr>
          <p:cNvPr id="5" name="Text Placeholder 4">
            <a:extLst>
              <a:ext uri="{FF2B5EF4-FFF2-40B4-BE49-F238E27FC236}">
                <a16:creationId xmlns:a16="http://schemas.microsoft.com/office/drawing/2014/main" id="{F9B73359-DBDB-AF43-8139-3FC9E90B7315}"/>
              </a:ext>
            </a:extLst>
          </p:cNvPr>
          <p:cNvSpPr>
            <a:spLocks noGrp="1"/>
          </p:cNvSpPr>
          <p:nvPr>
            <p:ph type="body" sz="quarter" idx="3"/>
          </p:nvPr>
        </p:nvSpPr>
        <p:spPr>
          <a:xfrm>
            <a:off x="6743700" y="1811110"/>
            <a:ext cx="5183188" cy="561975"/>
          </a:xfrm>
        </p:spPr>
        <p:txBody>
          <a:bodyPr/>
          <a:lstStyle/>
          <a:p>
            <a:pPr algn="ctr"/>
            <a:r>
              <a:rPr lang="en-US" dirty="0"/>
              <a:t>Capital income </a:t>
            </a:r>
          </a:p>
        </p:txBody>
      </p:sp>
      <p:pic>
        <p:nvPicPr>
          <p:cNvPr id="7" name="Content Placeholder 6">
            <a:extLst>
              <a:ext uri="{FF2B5EF4-FFF2-40B4-BE49-F238E27FC236}">
                <a16:creationId xmlns:a16="http://schemas.microsoft.com/office/drawing/2014/main" id="{A1395684-CA28-8E4D-95AC-28EF4F5489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243137"/>
            <a:ext cx="5157787" cy="4076020"/>
          </a:xfrm>
          <a:prstGeom prst="rect">
            <a:avLst/>
          </a:prstGeom>
        </p:spPr>
      </p:pic>
      <p:pic>
        <p:nvPicPr>
          <p:cNvPr id="8" name="Content Placeholder 7">
            <a:extLst>
              <a:ext uri="{FF2B5EF4-FFF2-40B4-BE49-F238E27FC236}">
                <a16:creationId xmlns:a16="http://schemas.microsoft.com/office/drawing/2014/main" id="{0BC14100-9BA9-044A-8878-8E0951DDF3B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373085"/>
            <a:ext cx="5183188" cy="3946071"/>
          </a:xfrm>
          <a:prstGeom prst="rect">
            <a:avLst/>
          </a:prstGeom>
        </p:spPr>
      </p:pic>
    </p:spTree>
    <p:extLst>
      <p:ext uri="{BB962C8B-B14F-4D97-AF65-F5344CB8AC3E}">
        <p14:creationId xmlns:p14="http://schemas.microsoft.com/office/powerpoint/2010/main" val="739802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A431-6894-E407-2494-6616FBF3F5A2}"/>
              </a:ext>
            </a:extLst>
          </p:cNvPr>
          <p:cNvSpPr>
            <a:spLocks noGrp="1"/>
          </p:cNvSpPr>
          <p:nvPr>
            <p:ph type="title"/>
          </p:nvPr>
        </p:nvSpPr>
        <p:spPr>
          <a:xfrm>
            <a:off x="839788" y="365126"/>
            <a:ext cx="10515600" cy="1186088"/>
          </a:xfrm>
        </p:spPr>
        <p:txBody>
          <a:bodyPr>
            <a:normAutofit fontScale="90000"/>
          </a:bodyPr>
          <a:lstStyle/>
          <a:p>
            <a:r>
              <a:rPr lang="en-US" dirty="0"/>
              <a:t>Estimates of labor and capital income among the top 1 percent (survey and tax data; USA)</a:t>
            </a:r>
          </a:p>
        </p:txBody>
      </p:sp>
      <p:sp>
        <p:nvSpPr>
          <p:cNvPr id="3" name="Text Placeholder 2">
            <a:extLst>
              <a:ext uri="{FF2B5EF4-FFF2-40B4-BE49-F238E27FC236}">
                <a16:creationId xmlns:a16="http://schemas.microsoft.com/office/drawing/2014/main" id="{AFEAF108-7D83-7101-F128-70D1A0ED765A}"/>
              </a:ext>
            </a:extLst>
          </p:cNvPr>
          <p:cNvSpPr>
            <a:spLocks noGrp="1"/>
          </p:cNvSpPr>
          <p:nvPr>
            <p:ph type="body" idx="1"/>
          </p:nvPr>
        </p:nvSpPr>
        <p:spPr>
          <a:xfrm>
            <a:off x="938213" y="1681163"/>
            <a:ext cx="5157787" cy="561975"/>
          </a:xfrm>
        </p:spPr>
        <p:txBody>
          <a:bodyPr/>
          <a:lstStyle/>
          <a:p>
            <a:pPr algn="ctr"/>
            <a:r>
              <a:rPr lang="en-US" dirty="0"/>
              <a:t>Labor income </a:t>
            </a:r>
          </a:p>
        </p:txBody>
      </p:sp>
      <p:sp>
        <p:nvSpPr>
          <p:cNvPr id="5" name="Text Placeholder 4">
            <a:extLst>
              <a:ext uri="{FF2B5EF4-FFF2-40B4-BE49-F238E27FC236}">
                <a16:creationId xmlns:a16="http://schemas.microsoft.com/office/drawing/2014/main" id="{F9B73359-DBDB-AF43-8139-3FC9E90B7315}"/>
              </a:ext>
            </a:extLst>
          </p:cNvPr>
          <p:cNvSpPr>
            <a:spLocks noGrp="1"/>
          </p:cNvSpPr>
          <p:nvPr>
            <p:ph type="body" sz="quarter" idx="3"/>
          </p:nvPr>
        </p:nvSpPr>
        <p:spPr>
          <a:xfrm>
            <a:off x="6172200" y="1681162"/>
            <a:ext cx="5183188" cy="561975"/>
          </a:xfrm>
        </p:spPr>
        <p:txBody>
          <a:bodyPr/>
          <a:lstStyle/>
          <a:p>
            <a:pPr algn="ctr"/>
            <a:r>
              <a:rPr lang="en-US" dirty="0"/>
              <a:t>Capital income </a:t>
            </a:r>
          </a:p>
        </p:txBody>
      </p:sp>
      <p:pic>
        <p:nvPicPr>
          <p:cNvPr id="9" name="Content Placeholder 8">
            <a:extLst>
              <a:ext uri="{FF2B5EF4-FFF2-40B4-BE49-F238E27FC236}">
                <a16:creationId xmlns:a16="http://schemas.microsoft.com/office/drawing/2014/main" id="{341B106F-156B-5D43-8547-8A4A14B5BF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373087"/>
            <a:ext cx="5157787" cy="3897084"/>
          </a:xfrm>
          <a:prstGeom prst="rect">
            <a:avLst/>
          </a:prstGeom>
        </p:spPr>
      </p:pic>
      <p:pic>
        <p:nvPicPr>
          <p:cNvPr id="12" name="Content Placeholder 11">
            <a:extLst>
              <a:ext uri="{FF2B5EF4-FFF2-40B4-BE49-F238E27FC236}">
                <a16:creationId xmlns:a16="http://schemas.microsoft.com/office/drawing/2014/main" id="{9E7A0DEB-7C5F-EF41-A210-8FADC8908B1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373085"/>
            <a:ext cx="5183188" cy="3897084"/>
          </a:xfrm>
          <a:prstGeom prst="rect">
            <a:avLst/>
          </a:prstGeom>
        </p:spPr>
      </p:pic>
      <p:sp>
        <p:nvSpPr>
          <p:cNvPr id="13" name="TextBox 12">
            <a:extLst>
              <a:ext uri="{FF2B5EF4-FFF2-40B4-BE49-F238E27FC236}">
                <a16:creationId xmlns:a16="http://schemas.microsoft.com/office/drawing/2014/main" id="{28A099BC-4CA8-33CD-78AF-E01B2C2D34BD}"/>
              </a:ext>
            </a:extLst>
          </p:cNvPr>
          <p:cNvSpPr txBox="1"/>
          <p:nvPr/>
        </p:nvSpPr>
        <p:spPr>
          <a:xfrm>
            <a:off x="8512703" y="3417376"/>
            <a:ext cx="1726974" cy="800219"/>
          </a:xfrm>
          <a:prstGeom prst="rect">
            <a:avLst/>
          </a:prstGeom>
          <a:noFill/>
        </p:spPr>
        <p:txBody>
          <a:bodyPr wrap="square" rtlCol="0">
            <a:spAutoFit/>
          </a:bodyPr>
          <a:lstStyle/>
          <a:p>
            <a:r>
              <a:rPr lang="en-US" sz="2800" b="1" dirty="0">
                <a:solidFill>
                  <a:srgbClr val="FF0000"/>
                </a:solidFill>
              </a:rPr>
              <a:t>Large Gap</a:t>
            </a:r>
          </a:p>
          <a:p>
            <a:endParaRPr lang="en-US" dirty="0"/>
          </a:p>
        </p:txBody>
      </p:sp>
    </p:spTree>
    <p:extLst>
      <p:ext uri="{BB962C8B-B14F-4D97-AF65-F5344CB8AC3E}">
        <p14:creationId xmlns:p14="http://schemas.microsoft.com/office/powerpoint/2010/main" val="2576071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D180-FC3B-AD07-5619-E5D45E9658AE}"/>
              </a:ext>
            </a:extLst>
          </p:cNvPr>
          <p:cNvSpPr>
            <a:spLocks noGrp="1"/>
          </p:cNvSpPr>
          <p:nvPr>
            <p:ph type="title"/>
          </p:nvPr>
        </p:nvSpPr>
        <p:spPr>
          <a:xfrm>
            <a:off x="838200" y="250825"/>
            <a:ext cx="10346871" cy="596925"/>
          </a:xfrm>
        </p:spPr>
        <p:txBody>
          <a:bodyPr>
            <a:normAutofit fontScale="90000"/>
          </a:bodyPr>
          <a:lstStyle/>
          <a:p>
            <a:pPr algn="ctr"/>
            <a:r>
              <a:rPr lang="en-US" dirty="0"/>
              <a:t>Instability of PPP estimates</a:t>
            </a:r>
          </a:p>
        </p:txBody>
      </p:sp>
      <p:sp>
        <p:nvSpPr>
          <p:cNvPr id="6" name="TextBox 5">
            <a:extLst>
              <a:ext uri="{FF2B5EF4-FFF2-40B4-BE49-F238E27FC236}">
                <a16:creationId xmlns:a16="http://schemas.microsoft.com/office/drawing/2014/main" id="{1E57B6BA-AA2B-8EF0-13EA-BC619B0B08E3}"/>
              </a:ext>
            </a:extLst>
          </p:cNvPr>
          <p:cNvSpPr txBox="1"/>
          <p:nvPr/>
        </p:nvSpPr>
        <p:spPr>
          <a:xfrm>
            <a:off x="8471610" y="1818428"/>
            <a:ext cx="2713461" cy="3785652"/>
          </a:xfrm>
          <a:prstGeom prst="rect">
            <a:avLst/>
          </a:prstGeom>
          <a:noFill/>
        </p:spPr>
        <p:txBody>
          <a:bodyPr wrap="square" rtlCol="0">
            <a:spAutoFit/>
          </a:bodyPr>
          <a:lstStyle/>
          <a:p>
            <a:r>
              <a:rPr lang="en-US" sz="2400" dirty="0"/>
              <a:t>All data should be at 1 if the correct deflator for the PPP numeraire is US inflation. The mean and the median are 1.03, but about 20% of observations fall outside one standard deviation</a:t>
            </a:r>
            <a:r>
              <a:rPr lang="en-US" sz="2000" dirty="0"/>
              <a:t>.</a:t>
            </a:r>
          </a:p>
        </p:txBody>
      </p:sp>
      <p:pic>
        <p:nvPicPr>
          <p:cNvPr id="8" name="Picture 7">
            <a:extLst>
              <a:ext uri="{FF2B5EF4-FFF2-40B4-BE49-F238E27FC236}">
                <a16:creationId xmlns:a16="http://schemas.microsoft.com/office/drawing/2014/main" id="{7DE6A41B-760B-62A7-82E0-C1FA42DC3343}"/>
              </a:ext>
            </a:extLst>
          </p:cNvPr>
          <p:cNvPicPr>
            <a:picLocks noChangeAspect="1"/>
          </p:cNvPicPr>
          <p:nvPr/>
        </p:nvPicPr>
        <p:blipFill>
          <a:blip r:embed="rId3"/>
          <a:stretch>
            <a:fillRect/>
          </a:stretch>
        </p:blipFill>
        <p:spPr>
          <a:xfrm>
            <a:off x="838200" y="914859"/>
            <a:ext cx="7433040" cy="5450748"/>
          </a:xfrm>
          <a:prstGeom prst="rect">
            <a:avLst/>
          </a:prstGeom>
        </p:spPr>
      </p:pic>
      <p:sp>
        <p:nvSpPr>
          <p:cNvPr id="9" name="TextBox 8">
            <a:extLst>
              <a:ext uri="{FF2B5EF4-FFF2-40B4-BE49-F238E27FC236}">
                <a16:creationId xmlns:a16="http://schemas.microsoft.com/office/drawing/2014/main" id="{8F9A6730-0537-B99C-036C-F5C4C301D154}"/>
              </a:ext>
            </a:extLst>
          </p:cNvPr>
          <p:cNvSpPr txBox="1"/>
          <p:nvPr/>
        </p:nvSpPr>
        <p:spPr>
          <a:xfrm>
            <a:off x="440871" y="6535021"/>
            <a:ext cx="6564086" cy="246221"/>
          </a:xfrm>
          <a:prstGeom prst="rect">
            <a:avLst/>
          </a:prstGeom>
          <a:noFill/>
        </p:spPr>
        <p:txBody>
          <a:bodyPr wrap="square" rtlCol="0">
            <a:spAutoFit/>
          </a:bodyPr>
          <a:lstStyle/>
          <a:p>
            <a:r>
              <a:rPr lang="en-US" sz="1000" dirty="0"/>
              <a:t>From </a:t>
            </a:r>
            <a:r>
              <a:rPr lang="en-US" sz="1000" b="1" dirty="0">
                <a:latin typeface="System"/>
              </a:rPr>
              <a:t>do C:\Branko\Income_inequality\final08\convert_real_2018</a:t>
            </a:r>
            <a:endParaRPr lang="en-US" sz="1000" dirty="0"/>
          </a:p>
        </p:txBody>
      </p:sp>
    </p:spTree>
    <p:extLst>
      <p:ext uri="{BB962C8B-B14F-4D97-AF65-F5344CB8AC3E}">
        <p14:creationId xmlns:p14="http://schemas.microsoft.com/office/powerpoint/2010/main" val="2698895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B71B-DFAC-766D-F11D-C35DFD8AA932}"/>
              </a:ext>
            </a:extLst>
          </p:cNvPr>
          <p:cNvSpPr>
            <a:spLocks noGrp="1"/>
          </p:cNvSpPr>
          <p:nvPr>
            <p:ph type="title"/>
          </p:nvPr>
        </p:nvSpPr>
        <p:spPr/>
        <p:txBody>
          <a:bodyPr/>
          <a:lstStyle/>
          <a:p>
            <a:r>
              <a:rPr lang="en-US" dirty="0"/>
              <a:t>India</a:t>
            </a:r>
          </a:p>
        </p:txBody>
      </p:sp>
      <p:sp>
        <p:nvSpPr>
          <p:cNvPr id="3" name="Content Placeholder 2">
            <a:extLst>
              <a:ext uri="{FF2B5EF4-FFF2-40B4-BE49-F238E27FC236}">
                <a16:creationId xmlns:a16="http://schemas.microsoft.com/office/drawing/2014/main" id="{86461137-1887-F5F2-C8C0-E9E51EF1F004}"/>
              </a:ext>
            </a:extLst>
          </p:cNvPr>
          <p:cNvSpPr>
            <a:spLocks noGrp="1"/>
          </p:cNvSpPr>
          <p:nvPr>
            <p:ph idx="1"/>
          </p:nvPr>
        </p:nvSpPr>
        <p:spPr/>
        <p:txBody>
          <a:bodyPr/>
          <a:lstStyle/>
          <a:p>
            <a:r>
              <a:rPr lang="en-US" dirty="0"/>
              <a:t>The latest national-level official consumption data from 2011-12.</a:t>
            </a:r>
          </a:p>
          <a:p>
            <a:r>
              <a:rPr lang="en-US" dirty="0"/>
              <a:t>The survey from 2017 was withdrawn and officially cancelled after some initial leaks appeared in the press.</a:t>
            </a:r>
          </a:p>
          <a:p>
            <a:r>
              <a:rPr lang="en-US" dirty="0"/>
              <a:t>There is a good income survey from 2012, but its next “installment” supposed to be for 2017 or 2018 is not yet published</a:t>
            </a:r>
          </a:p>
          <a:p>
            <a:r>
              <a:rPr lang="en-US" dirty="0"/>
              <a:t>The void has been filled by private, not always methodologically sound surveys, without full national coverage or representativeness.</a:t>
            </a:r>
          </a:p>
          <a:p>
            <a:r>
              <a:rPr lang="en-US" dirty="0"/>
              <a:t>Unusually large difference between Indian consumption Ginis (around 35-36) and income Ginis (around 50) poses additional problems.</a:t>
            </a:r>
          </a:p>
        </p:txBody>
      </p:sp>
    </p:spTree>
    <p:extLst>
      <p:ext uri="{BB962C8B-B14F-4D97-AF65-F5344CB8AC3E}">
        <p14:creationId xmlns:p14="http://schemas.microsoft.com/office/powerpoint/2010/main" val="3094385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9221-FFC3-8A99-98BF-9084E7CE4720}"/>
              </a:ext>
            </a:extLst>
          </p:cNvPr>
          <p:cNvSpPr>
            <a:spLocks noGrp="1"/>
          </p:cNvSpPr>
          <p:nvPr>
            <p:ph type="title"/>
          </p:nvPr>
        </p:nvSpPr>
        <p:spPr>
          <a:xfrm>
            <a:off x="838200" y="77426"/>
            <a:ext cx="10515600" cy="960961"/>
          </a:xfrm>
        </p:spPr>
        <p:txBody>
          <a:bodyPr>
            <a:normAutofit/>
          </a:bodyPr>
          <a:lstStyle/>
          <a:p>
            <a:pPr marL="0" marR="0" lvl="0" indent="0" algn="ctr" defTabSz="914400" rtl="0" eaLnBrk="1" fontAlgn="auto" latinLnBrk="0" hangingPunct="1">
              <a:lnSpc>
                <a:spcPct val="100000"/>
              </a:lnSpc>
              <a:spcBef>
                <a:spcPts val="0"/>
              </a:spcBef>
              <a:spcAft>
                <a:spcPts val="0"/>
              </a:spcAft>
              <a:tabLst/>
              <a:defRPr sz="1400" b="0" i="0" u="none" strike="noStrike" kern="1200" spc="0" baseline="0">
                <a:solidFill>
                  <a:prstClr val="black">
                    <a:lumMod val="65000"/>
                    <a:lumOff val="35000"/>
                  </a:prstClr>
                </a:solidFill>
                <a:latin typeface="+mn-lt"/>
                <a:ea typeface="+mn-ea"/>
                <a:cs typeface="+mn-cs"/>
              </a:defRPr>
            </a:pPr>
            <a:r>
              <a:rPr kumimoji="0" lang="en-US" sz="3600" b="0" i="0" u="none" strike="noStrike" kern="1200" cap="none" spc="0" normalizeH="0" baseline="0" noProof="0" dirty="0">
                <a:ln>
                  <a:noFill/>
                </a:ln>
                <a:solidFill>
                  <a:prstClr val="black">
                    <a:lumMod val="65000"/>
                    <a:lumOff val="35000"/>
                  </a:prstClr>
                </a:solidFill>
                <a:effectLst/>
                <a:uLnTx/>
                <a:uFillTx/>
                <a:latin typeface="Calibri" panose="020F0502020204030204"/>
              </a:rPr>
              <a:t>Global incidence curves 1988-08 and 2008-18</a:t>
            </a:r>
            <a:endParaRPr lang="en-US" sz="3600" dirty="0"/>
          </a:p>
        </p:txBody>
      </p:sp>
      <p:sp>
        <p:nvSpPr>
          <p:cNvPr id="8" name="TextBox 7">
            <a:extLst>
              <a:ext uri="{FF2B5EF4-FFF2-40B4-BE49-F238E27FC236}">
                <a16:creationId xmlns:a16="http://schemas.microsoft.com/office/drawing/2014/main" id="{7F113811-C459-C43D-E4D4-BEBF8B601CC5}"/>
              </a:ext>
            </a:extLst>
          </p:cNvPr>
          <p:cNvSpPr txBox="1"/>
          <p:nvPr/>
        </p:nvSpPr>
        <p:spPr>
          <a:xfrm>
            <a:off x="220553" y="5299349"/>
            <a:ext cx="1751308" cy="1200329"/>
          </a:xfrm>
          <a:prstGeom prst="rect">
            <a:avLst/>
          </a:prstGeom>
          <a:noFill/>
        </p:spPr>
        <p:txBody>
          <a:bodyPr wrap="square" rtlCol="0">
            <a:spAutoFit/>
          </a:bodyPr>
          <a:lstStyle/>
          <a:p>
            <a:r>
              <a:rPr lang="en-US" dirty="0"/>
              <a:t>Modified consumption data from Roy &amp; Roy</a:t>
            </a:r>
          </a:p>
        </p:txBody>
      </p:sp>
      <p:sp>
        <p:nvSpPr>
          <p:cNvPr id="5" name="TextBox 4">
            <a:extLst>
              <a:ext uri="{FF2B5EF4-FFF2-40B4-BE49-F238E27FC236}">
                <a16:creationId xmlns:a16="http://schemas.microsoft.com/office/drawing/2014/main" id="{2A9B3F47-05AB-CA6F-2F3B-FF9D0AEF01C7}"/>
              </a:ext>
            </a:extLst>
          </p:cNvPr>
          <p:cNvSpPr txBox="1"/>
          <p:nvPr/>
        </p:nvSpPr>
        <p:spPr>
          <a:xfrm>
            <a:off x="433952" y="6499678"/>
            <a:ext cx="2944679" cy="246221"/>
          </a:xfrm>
          <a:prstGeom prst="rect">
            <a:avLst/>
          </a:prstGeom>
          <a:noFill/>
        </p:spPr>
        <p:txBody>
          <a:bodyPr wrap="square" rtlCol="0">
            <a:spAutoFit/>
          </a:bodyPr>
          <a:lstStyle/>
          <a:p>
            <a:r>
              <a:rPr lang="en-US" sz="1000" dirty="0"/>
              <a:t>Compare_08_18.xls</a:t>
            </a:r>
          </a:p>
        </p:txBody>
      </p:sp>
      <p:graphicFrame>
        <p:nvGraphicFramePr>
          <p:cNvPr id="3" name="Chart 2">
            <a:extLst>
              <a:ext uri="{FF2B5EF4-FFF2-40B4-BE49-F238E27FC236}">
                <a16:creationId xmlns:a16="http://schemas.microsoft.com/office/drawing/2014/main" id="{17F59251-E8FE-DFF1-DC55-5027FD14F9D7}"/>
              </a:ext>
            </a:extLst>
          </p:cNvPr>
          <p:cNvGraphicFramePr>
            <a:graphicFrameLocks noGrp="1"/>
          </p:cNvGraphicFramePr>
          <p:nvPr>
            <p:extLst>
              <p:ext uri="{D42A27DB-BD31-4B8C-83A1-F6EECF244321}">
                <p14:modId xmlns:p14="http://schemas.microsoft.com/office/powerpoint/2010/main" val="178227447"/>
              </p:ext>
            </p:extLst>
          </p:nvPr>
        </p:nvGraphicFramePr>
        <p:xfrm>
          <a:off x="2185260" y="1038387"/>
          <a:ext cx="8248278" cy="5707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8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73E0-42A5-95AE-1424-74532D42DCC0}"/>
              </a:ext>
            </a:extLst>
          </p:cNvPr>
          <p:cNvSpPr txBox="1"/>
          <p:nvPr/>
        </p:nvSpPr>
        <p:spPr>
          <a:xfrm>
            <a:off x="402956" y="6465093"/>
            <a:ext cx="1425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thepast.xls</a:t>
            </a:r>
          </a:p>
        </p:txBody>
      </p:sp>
      <p:sp>
        <p:nvSpPr>
          <p:cNvPr id="5" name="TextBox 4">
            <a:extLst>
              <a:ext uri="{FF2B5EF4-FFF2-40B4-BE49-F238E27FC236}">
                <a16:creationId xmlns:a16="http://schemas.microsoft.com/office/drawing/2014/main" id="{D7597E0A-F3B2-B076-F9F4-74AAA77AAD3E}"/>
              </a:ext>
            </a:extLst>
          </p:cNvPr>
          <p:cNvSpPr txBox="1"/>
          <p:nvPr/>
        </p:nvSpPr>
        <p:spPr>
          <a:xfrm>
            <a:off x="2316996" y="143864"/>
            <a:ext cx="7873139"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Between-country and within country component of Theil (0) : Global income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Gràfic 1">
            <a:extLst>
              <a:ext uri="{FF2B5EF4-FFF2-40B4-BE49-F238E27FC236}">
                <a16:creationId xmlns:a16="http://schemas.microsoft.com/office/drawing/2014/main" id="{00000000-0008-0000-2100-000002000000}"/>
              </a:ext>
            </a:extLst>
          </p:cNvPr>
          <p:cNvGraphicFramePr>
            <a:graphicFrameLocks noGrp="1"/>
          </p:cNvGraphicFramePr>
          <p:nvPr/>
        </p:nvGraphicFramePr>
        <p:xfrm>
          <a:off x="1724698" y="1204342"/>
          <a:ext cx="8976640" cy="5260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666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1A1A-9161-4C96-897B-19AD4F3D7620}"/>
              </a:ext>
            </a:extLst>
          </p:cNvPr>
          <p:cNvSpPr>
            <a:spLocks noGrp="1"/>
          </p:cNvSpPr>
          <p:nvPr>
            <p:ph type="title"/>
          </p:nvPr>
        </p:nvSpPr>
        <p:spPr>
          <a:xfrm>
            <a:off x="838200" y="350837"/>
            <a:ext cx="10515600" cy="1090505"/>
          </a:xfrm>
        </p:spPr>
        <p:txBody>
          <a:bodyPr>
            <a:noAutofit/>
          </a:bodyPr>
          <a:lstStyle/>
          <a:p>
            <a:pPr marL="0" marR="0" lvl="0" indent="0" defTabSz="914400" rtl="0" eaLnBrk="1" fontAlgn="auto" latinLnBrk="0" hangingPunct="1">
              <a:lnSpc>
                <a:spcPct val="100000"/>
              </a:lnSpc>
              <a:spcBef>
                <a:spcPts val="0"/>
              </a:spcBef>
              <a:spcAft>
                <a:spcPts val="0"/>
              </a:spcAft>
              <a:tabLst/>
              <a:defRPr/>
            </a:pP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Population-weighted between-country convergence is the driver of lower global inequality</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200" dirty="0"/>
          </a:p>
        </p:txBody>
      </p:sp>
      <p:graphicFrame>
        <p:nvGraphicFramePr>
          <p:cNvPr id="3" name="Chart 2">
            <a:extLst>
              <a:ext uri="{FF2B5EF4-FFF2-40B4-BE49-F238E27FC236}">
                <a16:creationId xmlns:a16="http://schemas.microsoft.com/office/drawing/2014/main" id="{2B9E62D9-4AC8-4A09-8193-D6D9146DC6F9}"/>
              </a:ext>
            </a:extLst>
          </p:cNvPr>
          <p:cNvGraphicFramePr>
            <a:graphicFrameLocks/>
          </p:cNvGraphicFramePr>
          <p:nvPr>
            <p:extLst>
              <p:ext uri="{D42A27DB-BD31-4B8C-83A1-F6EECF244321}">
                <p14:modId xmlns:p14="http://schemas.microsoft.com/office/powerpoint/2010/main" val="3399197737"/>
              </p:ext>
            </p:extLst>
          </p:nvPr>
        </p:nvGraphicFramePr>
        <p:xfrm>
          <a:off x="2696704" y="1673818"/>
          <a:ext cx="6633033" cy="46948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AC2E7BD-D955-443E-881A-C68DC9F8DD8E}"/>
              </a:ext>
            </a:extLst>
          </p:cNvPr>
          <p:cNvSpPr txBox="1"/>
          <p:nvPr/>
        </p:nvSpPr>
        <p:spPr>
          <a:xfrm>
            <a:off x="542925" y="6368663"/>
            <a:ext cx="2571750" cy="276999"/>
          </a:xfrm>
          <a:prstGeom prst="rect">
            <a:avLst/>
          </a:prstGeom>
          <a:noFill/>
        </p:spPr>
        <p:txBody>
          <a:bodyPr wrap="square" rtlCol="0">
            <a:spAutoFit/>
          </a:bodyPr>
          <a:lstStyle/>
          <a:p>
            <a:r>
              <a:rPr lang="en-US" sz="1200" dirty="0"/>
              <a:t>Wendy_ineq_glob.xls</a:t>
            </a:r>
          </a:p>
        </p:txBody>
      </p:sp>
      <p:sp>
        <p:nvSpPr>
          <p:cNvPr id="5" name="TextBox 4">
            <a:extLst>
              <a:ext uri="{FF2B5EF4-FFF2-40B4-BE49-F238E27FC236}">
                <a16:creationId xmlns:a16="http://schemas.microsoft.com/office/drawing/2014/main" id="{85617912-C5B0-44EA-A4FB-515C6C2EB93E}"/>
              </a:ext>
            </a:extLst>
          </p:cNvPr>
          <p:cNvSpPr txBox="1"/>
          <p:nvPr/>
        </p:nvSpPr>
        <p:spPr>
          <a:xfrm>
            <a:off x="9329738" y="2756392"/>
            <a:ext cx="2271712" cy="646331"/>
          </a:xfrm>
          <a:prstGeom prst="rect">
            <a:avLst/>
          </a:prstGeom>
          <a:noFill/>
        </p:spPr>
        <p:txBody>
          <a:bodyPr wrap="square" rtlCol="0">
            <a:spAutoFit/>
          </a:bodyPr>
          <a:lstStyle/>
          <a:p>
            <a:r>
              <a:rPr lang="en-US" dirty="0"/>
              <a:t>Based on household surveys</a:t>
            </a:r>
          </a:p>
        </p:txBody>
      </p:sp>
      <p:sp>
        <p:nvSpPr>
          <p:cNvPr id="8" name="TextBox 7">
            <a:extLst>
              <a:ext uri="{FF2B5EF4-FFF2-40B4-BE49-F238E27FC236}">
                <a16:creationId xmlns:a16="http://schemas.microsoft.com/office/drawing/2014/main" id="{55D14359-AD38-457B-9B86-DBA8E99D2155}"/>
              </a:ext>
            </a:extLst>
          </p:cNvPr>
          <p:cNvSpPr txBox="1"/>
          <p:nvPr/>
        </p:nvSpPr>
        <p:spPr>
          <a:xfrm>
            <a:off x="9329738" y="4241245"/>
            <a:ext cx="2024062" cy="369332"/>
          </a:xfrm>
          <a:prstGeom prst="rect">
            <a:avLst/>
          </a:prstGeom>
          <a:noFill/>
        </p:spPr>
        <p:txBody>
          <a:bodyPr wrap="square" rtlCol="0">
            <a:spAutoFit/>
          </a:bodyPr>
          <a:lstStyle/>
          <a:p>
            <a:r>
              <a:rPr lang="en-US" dirty="0"/>
              <a:t>Based on GDP pc</a:t>
            </a:r>
          </a:p>
        </p:txBody>
      </p:sp>
      <p:sp>
        <p:nvSpPr>
          <p:cNvPr id="9" name="TextBox 8">
            <a:extLst>
              <a:ext uri="{FF2B5EF4-FFF2-40B4-BE49-F238E27FC236}">
                <a16:creationId xmlns:a16="http://schemas.microsoft.com/office/drawing/2014/main" id="{08F3D371-09E8-8968-7293-BAD33D64BA0E}"/>
              </a:ext>
            </a:extLst>
          </p:cNvPr>
          <p:cNvSpPr txBox="1"/>
          <p:nvPr/>
        </p:nvSpPr>
        <p:spPr>
          <a:xfrm>
            <a:off x="7067227" y="1890793"/>
            <a:ext cx="2061275" cy="369332"/>
          </a:xfrm>
          <a:prstGeom prst="rect">
            <a:avLst/>
          </a:prstGeom>
          <a:noFill/>
        </p:spPr>
        <p:txBody>
          <a:bodyPr wrap="square" rtlCol="0">
            <a:spAutoFit/>
          </a:bodyPr>
          <a:lstStyle/>
          <a:p>
            <a:r>
              <a:rPr lang="en-US" dirty="0"/>
              <a:t>Global inequality</a:t>
            </a:r>
          </a:p>
        </p:txBody>
      </p:sp>
      <p:sp>
        <p:nvSpPr>
          <p:cNvPr id="10" name="TextBox 9">
            <a:extLst>
              <a:ext uri="{FF2B5EF4-FFF2-40B4-BE49-F238E27FC236}">
                <a16:creationId xmlns:a16="http://schemas.microsoft.com/office/drawing/2014/main" id="{0AA7C9F3-0A9B-602F-408F-0BF535601A86}"/>
              </a:ext>
            </a:extLst>
          </p:cNvPr>
          <p:cNvSpPr txBox="1"/>
          <p:nvPr/>
        </p:nvSpPr>
        <p:spPr>
          <a:xfrm>
            <a:off x="4711484" y="2999438"/>
            <a:ext cx="2123268" cy="646331"/>
          </a:xfrm>
          <a:prstGeom prst="rect">
            <a:avLst/>
          </a:prstGeom>
          <a:noFill/>
        </p:spPr>
        <p:txBody>
          <a:bodyPr wrap="square" rtlCol="0">
            <a:spAutoFit/>
          </a:bodyPr>
          <a:lstStyle/>
          <a:p>
            <a:r>
              <a:rPr lang="en-US" dirty="0"/>
              <a:t>Between-country inequality</a:t>
            </a:r>
          </a:p>
        </p:txBody>
      </p:sp>
    </p:spTree>
    <p:extLst>
      <p:ext uri="{BB962C8B-B14F-4D97-AF65-F5344CB8AC3E}">
        <p14:creationId xmlns:p14="http://schemas.microsoft.com/office/powerpoint/2010/main" val="115614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7" y="579437"/>
            <a:ext cx="10158413" cy="3378201"/>
          </a:xfrm>
        </p:spPr>
        <p:txBody>
          <a:bodyPr>
            <a:normAutofit fontScale="90000"/>
          </a:bodyPr>
          <a:lstStyle/>
          <a:p>
            <a:r>
              <a:rPr lang="en-US" dirty="0"/>
              <a:t>The past thirty years in the world: </a:t>
            </a:r>
            <a:br>
              <a:rPr lang="en-US" dirty="0"/>
            </a:br>
            <a:br>
              <a:rPr lang="en-US" dirty="0"/>
            </a:br>
            <a:r>
              <a:rPr lang="en-US" dirty="0"/>
              <a:t>the greatest reshuffle of individual income positions since the Industrial Revolution</a:t>
            </a:r>
            <a:br>
              <a:rPr lang="en-US" dirty="0"/>
            </a:br>
            <a:br>
              <a:rPr lang="en-US" dirty="0"/>
            </a:br>
            <a:endParaRPr lang="en-US" dirty="0"/>
          </a:p>
        </p:txBody>
      </p:sp>
    </p:spTree>
    <p:extLst>
      <p:ext uri="{BB962C8B-B14F-4D97-AF65-F5344CB8AC3E}">
        <p14:creationId xmlns:p14="http://schemas.microsoft.com/office/powerpoint/2010/main" val="304465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B70FD7-8808-6443-E025-86C60D7739F5}"/>
              </a:ext>
            </a:extLst>
          </p:cNvPr>
          <p:cNvSpPr txBox="1"/>
          <p:nvPr/>
        </p:nvSpPr>
        <p:spPr>
          <a:xfrm>
            <a:off x="320040" y="6416040"/>
            <a:ext cx="3139440" cy="246221"/>
          </a:xfrm>
          <a:prstGeom prst="rect">
            <a:avLst/>
          </a:prstGeom>
          <a:noFill/>
        </p:spPr>
        <p:txBody>
          <a:bodyPr wrap="square" rtlCol="0">
            <a:spAutoFit/>
          </a:bodyPr>
          <a:lstStyle/>
          <a:p>
            <a:r>
              <a:rPr lang="en-US" sz="1000" dirty="0"/>
              <a:t>defines.do in </a:t>
            </a:r>
            <a:r>
              <a:rPr lang="en-US" sz="1000" dirty="0" err="1"/>
              <a:t>interyd</a:t>
            </a:r>
            <a:r>
              <a:rPr lang="en-US" sz="1000" dirty="0"/>
              <a:t>/</a:t>
            </a:r>
            <a:r>
              <a:rPr lang="en-US" sz="1000" dirty="0" err="1"/>
              <a:t>dofiles</a:t>
            </a:r>
            <a:r>
              <a:rPr lang="en-US" sz="1000" dirty="0"/>
              <a:t>….</a:t>
            </a:r>
          </a:p>
        </p:txBody>
      </p:sp>
      <p:pic>
        <p:nvPicPr>
          <p:cNvPr id="2" name="Picture 1">
            <a:extLst>
              <a:ext uri="{FF2B5EF4-FFF2-40B4-BE49-F238E27FC236}">
                <a16:creationId xmlns:a16="http://schemas.microsoft.com/office/drawing/2014/main" id="{198DD960-A5D6-5E6D-E0BA-6DB90720A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027" y="356461"/>
            <a:ext cx="7451434" cy="5780868"/>
          </a:xfrm>
          <a:prstGeom prst="rect">
            <a:avLst/>
          </a:prstGeom>
          <a:noFill/>
          <a:ln>
            <a:noFill/>
          </a:ln>
        </p:spPr>
      </p:pic>
    </p:spTree>
    <p:extLst>
      <p:ext uri="{BB962C8B-B14F-4D97-AF65-F5344CB8AC3E}">
        <p14:creationId xmlns:p14="http://schemas.microsoft.com/office/powerpoint/2010/main" val="38863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8D81EB-CC1B-1E0E-CCEB-12A91A0F30DB}"/>
              </a:ext>
            </a:extLst>
          </p:cNvPr>
          <p:cNvPicPr>
            <a:picLocks noChangeAspect="1"/>
          </p:cNvPicPr>
          <p:nvPr/>
        </p:nvPicPr>
        <p:blipFill>
          <a:blip r:embed="rId2"/>
          <a:stretch>
            <a:fillRect/>
          </a:stretch>
        </p:blipFill>
        <p:spPr>
          <a:xfrm>
            <a:off x="1657856" y="584831"/>
            <a:ext cx="8342887" cy="5765338"/>
          </a:xfrm>
          <a:prstGeom prst="rect">
            <a:avLst/>
          </a:prstGeom>
        </p:spPr>
      </p:pic>
      <p:sp>
        <p:nvSpPr>
          <p:cNvPr id="5" name="TextBox 4">
            <a:extLst>
              <a:ext uri="{FF2B5EF4-FFF2-40B4-BE49-F238E27FC236}">
                <a16:creationId xmlns:a16="http://schemas.microsoft.com/office/drawing/2014/main" id="{940B835F-2D90-2333-1BD2-AC6C2739F9B9}"/>
              </a:ext>
            </a:extLst>
          </p:cNvPr>
          <p:cNvSpPr txBox="1"/>
          <p:nvPr/>
        </p:nvSpPr>
        <p:spPr>
          <a:xfrm>
            <a:off x="580159" y="6350169"/>
            <a:ext cx="10077450" cy="507831"/>
          </a:xfrm>
          <a:prstGeom prst="rect">
            <a:avLst/>
          </a:prstGeom>
          <a:noFill/>
        </p:spPr>
        <p:txBody>
          <a:bodyPr wrap="square" rtlCol="0">
            <a:spAutoFit/>
          </a:bodyPr>
          <a:lstStyle/>
          <a:p>
            <a:r>
              <a:rPr lang="en-US" sz="900" dirty="0" err="1">
                <a:latin typeface="System"/>
              </a:rPr>
              <a:t>twoway</a:t>
            </a:r>
            <a:r>
              <a:rPr lang="en-US" sz="900" dirty="0">
                <a:latin typeface="System"/>
              </a:rPr>
              <a:t> (</a:t>
            </a:r>
            <a:r>
              <a:rPr lang="en-US" sz="900" dirty="0" err="1">
                <a:latin typeface="System"/>
              </a:rPr>
              <a:t>kdensity</a:t>
            </a:r>
            <a:r>
              <a:rPr lang="en-US" sz="900" dirty="0">
                <a:latin typeface="System"/>
              </a:rPr>
              <a:t> loginc_11_11 [w=</a:t>
            </a:r>
            <a:r>
              <a:rPr lang="en-US" sz="900" dirty="0" err="1">
                <a:latin typeface="System"/>
              </a:rPr>
              <a:t>popu</a:t>
            </a:r>
            <a:r>
              <a:rPr lang="en-US" sz="900" dirty="0">
                <a:latin typeface="System"/>
              </a:rPr>
              <a:t>] if loginc_11_11&gt;2 &amp; </a:t>
            </a:r>
            <a:r>
              <a:rPr lang="en-US" sz="900" dirty="0" err="1">
                <a:latin typeface="System"/>
              </a:rPr>
              <a:t>bin_year</a:t>
            </a:r>
            <a:r>
              <a:rPr lang="en-US" sz="900" dirty="0">
                <a:latin typeface="System"/>
              </a:rPr>
              <a:t>==1988 &amp; </a:t>
            </a:r>
            <a:r>
              <a:rPr lang="en-US" sz="900" dirty="0" err="1">
                <a:latin typeface="System"/>
              </a:rPr>
              <a:t>mysample</a:t>
            </a:r>
            <a:r>
              <a:rPr lang="en-US" sz="900" dirty="0">
                <a:latin typeface="System"/>
              </a:rPr>
              <a:t>==1, </a:t>
            </a:r>
            <a:r>
              <a:rPr lang="en-US" sz="900" dirty="0" err="1">
                <a:latin typeface="System"/>
              </a:rPr>
              <a:t>bwidth</a:t>
            </a:r>
            <a:r>
              <a:rPr lang="en-US" sz="900" dirty="0">
                <a:latin typeface="System"/>
              </a:rPr>
              <a:t>(0.14)) (</a:t>
            </a:r>
            <a:r>
              <a:rPr lang="en-US" sz="900" dirty="0" err="1">
                <a:latin typeface="System"/>
              </a:rPr>
              <a:t>kdensity</a:t>
            </a:r>
            <a:r>
              <a:rPr lang="en-US" sz="900" dirty="0">
                <a:latin typeface="System"/>
              </a:rPr>
              <a:t> loginc_11_11 [w=</a:t>
            </a:r>
            <a:r>
              <a:rPr lang="en-US" sz="900" dirty="0" err="1">
                <a:latin typeface="System"/>
              </a:rPr>
              <a:t>popu</a:t>
            </a:r>
            <a:r>
              <a:rPr lang="en-US" sz="900" dirty="0">
                <a:latin typeface="System"/>
              </a:rPr>
              <a:t>] if loginc_11_11&gt;2 &amp; </a:t>
            </a:r>
            <a:r>
              <a:rPr lang="en-US" sz="900" dirty="0" err="1">
                <a:latin typeface="System"/>
              </a:rPr>
              <a:t>bin_year</a:t>
            </a:r>
            <a:r>
              <a:rPr lang="en-US" sz="900" dirty="0">
                <a:latin typeface="System"/>
              </a:rPr>
              <a:t>==2011 &amp; </a:t>
            </a:r>
            <a:r>
              <a:rPr lang="en-US" sz="900" dirty="0" err="1">
                <a:latin typeface="System"/>
              </a:rPr>
              <a:t>mysample</a:t>
            </a:r>
            <a:r>
              <a:rPr lang="en-US" sz="900" dirty="0">
                <a:latin typeface="System"/>
              </a:rPr>
              <a:t>==1, </a:t>
            </a:r>
            <a:r>
              <a:rPr lang="en-US" sz="900" dirty="0" err="1">
                <a:latin typeface="System"/>
              </a:rPr>
              <a:t>bwidth</a:t>
            </a:r>
            <a:r>
              <a:rPr lang="en-US" sz="900" dirty="0">
                <a:latin typeface="System"/>
              </a:rPr>
              <a:t>(0.14) title("Global income distribution in 1988, 2011 and 2018")) (</a:t>
            </a:r>
            <a:r>
              <a:rPr lang="en-US" sz="900" dirty="0" err="1">
                <a:latin typeface="System"/>
              </a:rPr>
              <a:t>kdensity</a:t>
            </a:r>
            <a:r>
              <a:rPr lang="en-US" sz="900" dirty="0">
                <a:latin typeface="System"/>
              </a:rPr>
              <a:t> loginc_11_11 [w=</a:t>
            </a:r>
            <a:r>
              <a:rPr lang="en-US" sz="900" dirty="0" err="1">
                <a:latin typeface="System"/>
              </a:rPr>
              <a:t>popu</a:t>
            </a:r>
            <a:r>
              <a:rPr lang="en-US" sz="900" dirty="0">
                <a:latin typeface="System"/>
              </a:rPr>
              <a:t>] if loginc_11_11&gt;2 &amp; </a:t>
            </a:r>
            <a:r>
              <a:rPr lang="en-US" sz="900" dirty="0" err="1">
                <a:latin typeface="System"/>
              </a:rPr>
              <a:t>bin_year</a:t>
            </a:r>
            <a:r>
              <a:rPr lang="en-US" sz="900" dirty="0">
                <a:latin typeface="System"/>
              </a:rPr>
              <a:t>==2018 &amp; </a:t>
            </a:r>
            <a:r>
              <a:rPr lang="en-US" sz="900" dirty="0" err="1">
                <a:latin typeface="System"/>
              </a:rPr>
              <a:t>mysample</a:t>
            </a:r>
            <a:r>
              <a:rPr lang="en-US" sz="900" dirty="0">
                <a:latin typeface="System"/>
              </a:rPr>
              <a:t>==1, </a:t>
            </a:r>
            <a:r>
              <a:rPr lang="en-US" sz="900" dirty="0" err="1">
                <a:latin typeface="System"/>
              </a:rPr>
              <a:t>bwidth</a:t>
            </a:r>
            <a:r>
              <a:rPr lang="en-US" sz="900" dirty="0">
                <a:latin typeface="System"/>
              </a:rPr>
              <a:t>(0.2) </a:t>
            </a:r>
            <a:r>
              <a:rPr lang="en-US" sz="900" dirty="0" err="1">
                <a:latin typeface="System"/>
              </a:rPr>
              <a:t>lwidth</a:t>
            </a:r>
            <a:r>
              <a:rPr lang="en-US" sz="900" dirty="0">
                <a:latin typeface="System"/>
              </a:rPr>
              <a:t>(thick)) , legend(off) </a:t>
            </a:r>
            <a:r>
              <a:rPr lang="en-US" sz="900" dirty="0" err="1">
                <a:latin typeface="System"/>
              </a:rPr>
              <a:t>xtitle</a:t>
            </a:r>
            <a:r>
              <a:rPr lang="en-US" sz="900" dirty="0">
                <a:latin typeface="System"/>
              </a:rPr>
              <a:t>(log of annual PPP real income) </a:t>
            </a:r>
            <a:r>
              <a:rPr lang="en-US" sz="900" dirty="0" err="1">
                <a:latin typeface="System"/>
              </a:rPr>
              <a:t>ytitle</a:t>
            </a:r>
            <a:r>
              <a:rPr lang="en-US" sz="900" dirty="0">
                <a:latin typeface="System"/>
              </a:rPr>
              <a:t>(density) text(0.78 2.5 "1988") text(0.75 3.2 "2011") text(0.72 3.6 "2018") </a:t>
            </a:r>
            <a:r>
              <a:rPr lang="en-US" sz="900" dirty="0" err="1">
                <a:latin typeface="System"/>
              </a:rPr>
              <a:t>xlabel</a:t>
            </a:r>
            <a:r>
              <a:rPr lang="en-US" sz="900" dirty="0">
                <a:latin typeface="System"/>
              </a:rPr>
              <a:t>(2.477"300" 3"1000"   3.477"3000"   4"10000" 4.699"50000", </a:t>
            </a:r>
            <a:r>
              <a:rPr lang="en-US" sz="900" dirty="0" err="1">
                <a:latin typeface="System"/>
              </a:rPr>
              <a:t>labsize</a:t>
            </a:r>
            <a:r>
              <a:rPr lang="en-US" sz="900" dirty="0">
                <a:latin typeface="System"/>
              </a:rPr>
              <a:t>(small) angle(90))</a:t>
            </a:r>
            <a:endParaRPr lang="en-US" sz="900" dirty="0"/>
          </a:p>
        </p:txBody>
      </p:sp>
      <p:sp>
        <p:nvSpPr>
          <p:cNvPr id="2" name="TextBox 1">
            <a:extLst>
              <a:ext uri="{FF2B5EF4-FFF2-40B4-BE49-F238E27FC236}">
                <a16:creationId xmlns:a16="http://schemas.microsoft.com/office/drawing/2014/main" id="{DBDB435D-9C41-4A44-2E99-424876EAC37C}"/>
              </a:ext>
            </a:extLst>
          </p:cNvPr>
          <p:cNvSpPr txBox="1"/>
          <p:nvPr/>
        </p:nvSpPr>
        <p:spPr>
          <a:xfrm>
            <a:off x="2005445" y="103909"/>
            <a:ext cx="7647710" cy="461665"/>
          </a:xfrm>
          <a:prstGeom prst="rect">
            <a:avLst/>
          </a:prstGeom>
          <a:noFill/>
        </p:spPr>
        <p:txBody>
          <a:bodyPr wrap="square" rtlCol="0">
            <a:spAutoFit/>
          </a:bodyPr>
          <a:lstStyle/>
          <a:p>
            <a:pPr algn="ctr"/>
            <a:r>
              <a:rPr lang="en-US" sz="2400" dirty="0"/>
              <a:t>The emergence of the global median or middle class</a:t>
            </a:r>
          </a:p>
        </p:txBody>
      </p:sp>
    </p:spTree>
    <p:extLst>
      <p:ext uri="{BB962C8B-B14F-4D97-AF65-F5344CB8AC3E}">
        <p14:creationId xmlns:p14="http://schemas.microsoft.com/office/powerpoint/2010/main" val="3415885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4847</TotalTime>
  <Words>2507</Words>
  <Application>Microsoft Office PowerPoint</Application>
  <PresentationFormat>Widescreen</PresentationFormat>
  <Paragraphs>225</Paragraphs>
  <Slides>48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Palatino-Roman</vt:lpstr>
      <vt:lpstr>System</vt:lpstr>
      <vt:lpstr>Office Theme</vt:lpstr>
      <vt:lpstr>The three eras of global inequality, 1820-2020 with the focus on the past thirty years </vt:lpstr>
      <vt:lpstr>PowerPoint Presentation</vt:lpstr>
      <vt:lpstr>La longue durée  The definition of the three long-run periods (“ages”) from the Industrial Revolution until today  </vt:lpstr>
      <vt:lpstr>PowerPoint Presentation</vt:lpstr>
      <vt:lpstr>PowerPoint Presentation</vt:lpstr>
      <vt:lpstr> Population-weighted between-country convergence is the driver of lower global inequality </vt:lpstr>
      <vt:lpstr>The past thirty years in the world:   the greatest reshuffle of individual income positions since the Industrial Revolution  </vt:lpstr>
      <vt:lpstr>PowerPoint Presentation</vt:lpstr>
      <vt:lpstr>PowerPoint Presentation</vt:lpstr>
      <vt:lpstr>The high globalization: 1988-2008 (from the Fall of the Berlin Wall to the Global Financial Crisis)</vt:lpstr>
      <vt:lpstr>Real income growth at various percentiles of global income distribution, 1988-2008 (in 2005 PPPs) </vt:lpstr>
      <vt:lpstr>“The interregnum” Between the financial crisis and covid, 2008-18</vt:lpstr>
      <vt:lpstr>PowerPoint Presentation</vt:lpstr>
      <vt:lpstr>PowerPoint Presentation</vt:lpstr>
      <vt:lpstr>Thus we have the global data for the past 30 years: From the end of communism to the beginning of the new Cold Wars  </vt:lpstr>
      <vt:lpstr>What has elephant become?</vt:lpstr>
      <vt:lpstr>Absolute real income gains remain strongly pro-rich  2008-18</vt:lpstr>
      <vt:lpstr>What happened at the bottom of global income distribution, 2008-18? </vt:lpstr>
      <vt:lpstr>The greatest reshuffling of global income positions since the Industrial Revolution</vt:lpstr>
      <vt:lpstr>PowerPoint Presentation</vt:lpstr>
      <vt:lpstr>PowerPoint Presentation</vt:lpstr>
      <vt:lpstr>PowerPoint Presentation</vt:lpstr>
      <vt:lpstr>PowerPoint Presentation</vt:lpstr>
      <vt:lpstr>PowerPoint Presentation</vt:lpstr>
      <vt:lpstr>The global top 1 percent</vt:lpstr>
      <vt:lpstr>The global top 1%  is still mostly “populated” by the rich from the Western countries</vt:lpstr>
      <vt:lpstr>Composition of the global top five  percent in 2008 and 2018 (in %)</vt:lpstr>
      <vt:lpstr>The present: the period of big external shocks</vt:lpstr>
      <vt:lpstr>The greatest setback to global poverty and inequality reduction since the Second World War. </vt:lpstr>
      <vt:lpstr>Most countries used social transfers to alleviate the impact of the crisis</vt:lpstr>
      <vt:lpstr>Reduction of income inequality in the US thanks to large government transfers during covid—but this is a one-off policy</vt:lpstr>
      <vt:lpstr>Increased urban inequality in China 2020</vt:lpstr>
      <vt:lpstr> China and the USA: Real income increase by quintile, 2019-20 </vt:lpstr>
      <vt:lpstr>PowerPoint Presentation</vt:lpstr>
      <vt:lpstr>PowerPoint Presentation</vt:lpstr>
      <vt:lpstr>PowerPoint Presentation</vt:lpstr>
      <vt:lpstr>PowerPoint Presentation</vt:lpstr>
      <vt:lpstr>What next for global inequality?</vt:lpstr>
      <vt:lpstr>China’s diminishing global equalizing role</vt:lpstr>
      <vt:lpstr>The most important probable future developments</vt:lpstr>
      <vt:lpstr>How likely is Africa to grow fast &amp; reduce global inequality? That is, can Africa become a new China?</vt:lpstr>
      <vt:lpstr>Three important methodological issues</vt:lpstr>
      <vt:lpstr>Survey vs fiscal data in inequality estimations</vt:lpstr>
      <vt:lpstr>Estimates of labor and capital income among the percentiles 96-99 (survey and tax data; USA)</vt:lpstr>
      <vt:lpstr>Estimates of labor and capital income among the top 1 percent (survey and tax data; USA)</vt:lpstr>
      <vt:lpstr>Instability of PPP estimates</vt:lpstr>
      <vt:lpstr>India</vt:lpstr>
      <vt:lpstr>Global incidence curves 1988-08 and 2008-18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branko</cp:lastModifiedBy>
  <cp:revision>477</cp:revision>
  <dcterms:created xsi:type="dcterms:W3CDTF">2016-11-03T15:55:55Z</dcterms:created>
  <dcterms:modified xsi:type="dcterms:W3CDTF">2023-04-01T15:11:57Z</dcterms:modified>
</cp:coreProperties>
</file>